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1"/>
  </p:notesMasterIdLst>
  <p:sldIdLst>
    <p:sldId id="260" r:id="rId4"/>
    <p:sldId id="281" r:id="rId5"/>
    <p:sldId id="285" r:id="rId6"/>
    <p:sldId id="283" r:id="rId7"/>
    <p:sldId id="265" r:id="rId8"/>
    <p:sldId id="293" r:id="rId9"/>
    <p:sldId id="28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D9E"/>
    <a:srgbClr val="FFFFFF"/>
    <a:srgbClr val="CFD5EA"/>
    <a:srgbClr val="4472C4"/>
    <a:srgbClr val="7BB51C"/>
    <a:srgbClr val="F27E00"/>
    <a:srgbClr val="133FA4"/>
    <a:srgbClr val="25A3DE"/>
    <a:srgbClr val="2BA8E2"/>
    <a:srgbClr val="948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imir Izotov" userId="84e3a609-31b4-4949-8f4e-b86fe1cd8d5a" providerId="ADAL" clId="{4BF75ACC-5554-4FB5-A805-8316CC319E0E}"/>
    <pc:docChg chg="delSld">
      <pc:chgData name="Vladimir Izotov" userId="84e3a609-31b4-4949-8f4e-b86fe1cd8d5a" providerId="ADAL" clId="{4BF75ACC-5554-4FB5-A805-8316CC319E0E}" dt="2023-09-27T13:56:17" v="4" actId="47"/>
      <pc:docMkLst>
        <pc:docMk/>
      </pc:docMkLst>
      <pc:sldChg chg="del">
        <pc:chgData name="Vladimir Izotov" userId="84e3a609-31b4-4949-8f4e-b86fe1cd8d5a" providerId="ADAL" clId="{4BF75ACC-5554-4FB5-A805-8316CC319E0E}" dt="2023-09-27T13:55:24.668" v="0" actId="47"/>
        <pc:sldMkLst>
          <pc:docMk/>
          <pc:sldMk cId="2739919280" sldId="266"/>
        </pc:sldMkLst>
      </pc:sldChg>
      <pc:sldChg chg="del">
        <pc:chgData name="Vladimir Izotov" userId="84e3a609-31b4-4949-8f4e-b86fe1cd8d5a" providerId="ADAL" clId="{4BF75ACC-5554-4FB5-A805-8316CC319E0E}" dt="2023-09-27T13:56:01.896" v="3" actId="2696"/>
        <pc:sldMkLst>
          <pc:docMk/>
          <pc:sldMk cId="3307141217" sldId="275"/>
        </pc:sldMkLst>
      </pc:sldChg>
      <pc:sldChg chg="del">
        <pc:chgData name="Vladimir Izotov" userId="84e3a609-31b4-4949-8f4e-b86fe1cd8d5a" providerId="ADAL" clId="{4BF75ACC-5554-4FB5-A805-8316CC319E0E}" dt="2023-09-27T13:55:43.579" v="2" actId="47"/>
        <pc:sldMkLst>
          <pc:docMk/>
          <pc:sldMk cId="3165198202" sldId="290"/>
        </pc:sldMkLst>
      </pc:sldChg>
      <pc:sldChg chg="del">
        <pc:chgData name="Vladimir Izotov" userId="84e3a609-31b4-4949-8f4e-b86fe1cd8d5a" providerId="ADAL" clId="{4BF75ACC-5554-4FB5-A805-8316CC319E0E}" dt="2023-09-27T13:56:17" v="4" actId="47"/>
        <pc:sldMkLst>
          <pc:docMk/>
          <pc:sldMk cId="321071362" sldId="292"/>
        </pc:sldMkLst>
      </pc:sldChg>
      <pc:sldChg chg="del">
        <pc:chgData name="Vladimir Izotov" userId="84e3a609-31b4-4949-8f4e-b86fe1cd8d5a" providerId="ADAL" clId="{4BF75ACC-5554-4FB5-A805-8316CC319E0E}" dt="2023-09-27T13:55:35.643" v="1" actId="47"/>
        <pc:sldMkLst>
          <pc:docMk/>
          <pc:sldMk cId="3412820546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E6623-F868-4DFF-8311-B7A1500DC625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64AFA-098A-4CCA-9B72-E167C2B88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5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64AFA-098A-4CCA-9B72-E167C2B885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1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64AFA-098A-4CCA-9B72-E167C2B8855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5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64AFA-098A-4CCA-9B72-E167C2B885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5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A45E8-27D2-E038-0A60-14AD45CC1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02967A-BEAD-49D2-1B0D-369FEC089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BFA77B-5C1A-C23D-CBC3-12E9E05E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CD983D-2A09-2C09-69DB-0D05E369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4E92D8-DEF6-C6DE-06E2-624F812B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5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19B8D-1DAF-EDF1-DD76-CCAB4285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3AD471-CD8E-B056-4052-D8CE08560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9EB52-2A06-2665-E2D3-75F2755B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6EE341-F8BF-8FE6-7A3C-1C9D3DEAE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2CAAB-9267-DE8E-433F-0E08F44B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2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7C05BA-4519-1494-C8CA-045A7EC51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0CFCB2-F33A-BCC8-5DBB-D82834798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23CF22-510C-FF41-5D3B-2658D7E1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2DBA5-0BAA-1EC1-3E65-2078062D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4F46B-223E-B294-B7E3-42C87A33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3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20387-C90C-0FBA-58EB-F241E9A7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D5E28B-2F9B-7CF8-E12A-DE5EBA557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B7D57-4619-A798-E7E2-5A5EC6AC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42047-C10C-58E9-68AD-132FB265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BDB93-10E0-C395-02C0-46B2C92E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5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F5CB7-8B6F-9B50-D0CF-62AE314FD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2C8B5-34D6-2585-F491-01E0E3100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A6AC1-41C2-FC29-10E2-DFCF4753D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42B559-0CCA-EBBD-09EA-79791F62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AE8134-3892-96DE-B4B9-01B4C329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5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20684-8278-9D36-8EE9-4DCF9574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A5B80B-5AF6-63DA-B7B4-60A51C3B1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8F0D37-C5DB-8EC5-308C-73FB4C5AE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5B013D-5C5D-FDB9-0B59-5413EAE9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8F17EC-AF87-5707-B602-26CF008E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04313-5597-D0EF-818F-E906995E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2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52216-F476-30C5-5541-BD45D98E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43DB45-8B9E-26F7-2A6C-69B34E28D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B141E9-E2EE-1EE8-9CD0-9092CD7FB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ED43EB-2F94-E601-044B-45492AAFD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FA647D-06B0-675C-4AB3-A99BACC1D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678FCC-ACB7-576D-E443-91A4AC34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4C09A8-351E-FA3F-A197-6672C92D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BA9710-2EC9-8CAF-F32A-C7192125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8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8935C-97AF-B4B9-C3CF-B01ACEF3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B9E450-4B16-BB8E-4AD9-58F7F9537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42B619-1CC3-F03F-7B58-EA0B779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5EA9BB-3B7C-243C-08B7-82FCDFDC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4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AB14FC-17C9-4098-E227-FB05BDAA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8DD08E-AAFF-4243-5E6A-7E925C28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B4AA7F-7B5B-409C-A02B-12D39022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4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EACCB-D7D6-F163-CF95-AE9DE6CE9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03E645-8860-8FD5-28E4-A0C7BA445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EAD90D-8947-3C8B-2941-BBEA0847E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23540D-41F1-7004-9080-E93C7AC7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8763FA-4135-3E3F-6015-967327C4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4FFC67-9E1B-5176-BB4C-5914C694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7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CFDC-6AF8-6E24-7A20-7EA392C7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68FD15-E78E-C677-AC5F-E041AE727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F08969-B110-C3F7-2EFB-AE61AEBDA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519F8E-B4D3-AD4A-3BDE-B7E78072E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C6FA-544A-4D01-B94B-29BE9A004B2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CB2A86-C90D-C409-37EE-F1E3DE66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915593-0496-6E34-B001-31ACE836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5FE32-3465-41BF-BCF6-00BF4386C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F2533-1CE6-B0E0-2BF0-AB661BB9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AFB7A-EC3A-5846-E2BE-90B39F012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B16987-7E21-DC4E-B72D-36A46195B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C6FA-544A-4D01-B94B-29BE9A004B2E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7EAFE-6116-067D-820F-A8FEF5E34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44D25-0B7C-7B6E-945B-E80D5B4AD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FE32-3465-41BF-BCF6-00BF4386C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jpeg"/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6.pn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microsoft.com/office/2007/relationships/hdphoto" Target="../media/hdphoto3.wdp"/><Relationship Id="rId9" Type="http://schemas.openxmlformats.org/officeDocument/2006/relationships/image" Target="../media/image4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1116B29-57B4-0AA7-8B7A-A86EA1B9982F}"/>
              </a:ext>
            </a:extLst>
          </p:cNvPr>
          <p:cNvSpPr/>
          <p:nvPr/>
        </p:nvSpPr>
        <p:spPr>
          <a:xfrm>
            <a:off x="-11866" y="0"/>
            <a:ext cx="735059" cy="6165273"/>
          </a:xfrm>
          <a:custGeom>
            <a:avLst/>
            <a:gdLst/>
            <a:ahLst/>
            <a:cxnLst/>
            <a:rect l="l" t="t" r="r" b="b"/>
            <a:pathLst>
              <a:path w="18459450" h="710564">
                <a:moveTo>
                  <a:pt x="0" y="709965"/>
                </a:moveTo>
                <a:lnTo>
                  <a:pt x="18458916" y="709965"/>
                </a:lnTo>
                <a:lnTo>
                  <a:pt x="18458916" y="0"/>
                </a:lnTo>
                <a:lnTo>
                  <a:pt x="0" y="0"/>
                </a:lnTo>
                <a:lnTo>
                  <a:pt x="0" y="709965"/>
                </a:lnTo>
                <a:close/>
              </a:path>
            </a:pathLst>
          </a:custGeom>
          <a:solidFill>
            <a:srgbClr val="283D9E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84A4CEAC-3AD3-503C-FD75-3CD4FA2A9F2A}"/>
              </a:ext>
            </a:extLst>
          </p:cNvPr>
          <p:cNvSpPr/>
          <p:nvPr/>
        </p:nvSpPr>
        <p:spPr>
          <a:xfrm>
            <a:off x="-11866" y="6165273"/>
            <a:ext cx="735059" cy="704273"/>
          </a:xfrm>
          <a:custGeom>
            <a:avLst/>
            <a:gdLst/>
            <a:ahLst/>
            <a:cxnLst/>
            <a:rect l="l" t="t" r="r" b="b"/>
            <a:pathLst>
              <a:path w="1645285" h="710564">
                <a:moveTo>
                  <a:pt x="1645180" y="0"/>
                </a:moveTo>
                <a:lnTo>
                  <a:pt x="0" y="0"/>
                </a:lnTo>
                <a:lnTo>
                  <a:pt x="0" y="709962"/>
                </a:lnTo>
                <a:lnTo>
                  <a:pt x="1645180" y="709962"/>
                </a:lnTo>
                <a:lnTo>
                  <a:pt x="1645180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F1A3F-71D8-C265-3746-D663116178DE}"/>
              </a:ext>
            </a:extLst>
          </p:cNvPr>
          <p:cNvSpPr txBox="1"/>
          <p:nvPr/>
        </p:nvSpPr>
        <p:spPr>
          <a:xfrm>
            <a:off x="6475893" y="1447470"/>
            <a:ext cx="5356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283D9E"/>
                </a:solidFill>
              </a:rPr>
              <a:t>ПРЕДЛОЖЕНИЕ ПО</a:t>
            </a:r>
            <a:r>
              <a:rPr lang="en-US" sz="3600" b="1" dirty="0">
                <a:solidFill>
                  <a:srgbClr val="283D9E"/>
                </a:solidFill>
              </a:rPr>
              <a:t> </a:t>
            </a:r>
            <a:r>
              <a:rPr lang="ru-RU" sz="3600" b="1" dirty="0">
                <a:solidFill>
                  <a:srgbClr val="283D9E"/>
                </a:solidFill>
              </a:rPr>
              <a:t>КОМПЛЕКТАМ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993CD-5EA5-A17E-C73C-8C2B0A716244}"/>
              </a:ext>
            </a:extLst>
          </p:cNvPr>
          <p:cNvSpPr txBox="1"/>
          <p:nvPr/>
        </p:nvSpPr>
        <p:spPr>
          <a:xfrm>
            <a:off x="6475893" y="3704771"/>
            <a:ext cx="4992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27E00"/>
                </a:solidFill>
              </a:rPr>
              <a:t>STREET FUSION </a:t>
            </a:r>
            <a:r>
              <a:rPr lang="en-US" sz="1600" dirty="0">
                <a:solidFill>
                  <a:srgbClr val="283D9E"/>
                </a:solidFill>
              </a:rPr>
              <a:t>CLEAN ON</a:t>
            </a:r>
            <a:r>
              <a:rPr lang="ru-RU" sz="1600" dirty="0">
                <a:solidFill>
                  <a:srgbClr val="283D9E"/>
                </a:solidFill>
              </a:rPr>
              <a:t> </a:t>
            </a:r>
            <a:endParaRPr lang="en-US" sz="1100" dirty="0">
              <a:solidFill>
                <a:srgbClr val="283D9E"/>
              </a:solidFill>
            </a:endParaRPr>
          </a:p>
          <a:p>
            <a:r>
              <a:rPr lang="en-US" sz="2800" dirty="0">
                <a:solidFill>
                  <a:srgbClr val="F27E00"/>
                </a:solidFill>
              </a:rPr>
              <a:t>STREET FUSION </a:t>
            </a:r>
            <a:r>
              <a:rPr lang="en-US" sz="1600" dirty="0">
                <a:solidFill>
                  <a:srgbClr val="283D9E"/>
                </a:solidFill>
              </a:rPr>
              <a:t>VORTEX</a:t>
            </a:r>
            <a:endParaRPr lang="ru-RU" sz="1600" dirty="0">
              <a:solidFill>
                <a:srgbClr val="283D9E"/>
              </a:solidFill>
            </a:endParaRPr>
          </a:p>
        </p:txBody>
      </p:sp>
      <p:pic>
        <p:nvPicPr>
          <p:cNvPr id="8" name="Рисунок 7" descr="Изображение выглядит как стена, в помещении, Сантехнический прибор, Аксессуар для ванной комнаты&#10;&#10;Автоматически созданное описание">
            <a:extLst>
              <a:ext uri="{FF2B5EF4-FFF2-40B4-BE49-F238E27FC236}">
                <a16:creationId xmlns:a16="http://schemas.microsoft.com/office/drawing/2014/main" id="{4DC6D2EA-82B3-85CF-B415-4A1820B40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r="36781"/>
          <a:stretch/>
        </p:blipFill>
        <p:spPr>
          <a:xfrm>
            <a:off x="723193" y="-9000"/>
            <a:ext cx="5150052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6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AAE0C4AF-B7FE-C321-15B1-E70A11BC48ED}"/>
              </a:ext>
            </a:extLst>
          </p:cNvPr>
          <p:cNvSpPr/>
          <p:nvPr/>
        </p:nvSpPr>
        <p:spPr>
          <a:xfrm>
            <a:off x="723193" y="0"/>
            <a:ext cx="11464959" cy="704273"/>
          </a:xfrm>
          <a:custGeom>
            <a:avLst/>
            <a:gdLst/>
            <a:ahLst/>
            <a:cxnLst/>
            <a:rect l="l" t="t" r="r" b="b"/>
            <a:pathLst>
              <a:path w="18459450" h="710564">
                <a:moveTo>
                  <a:pt x="0" y="709965"/>
                </a:moveTo>
                <a:lnTo>
                  <a:pt x="18458916" y="709965"/>
                </a:lnTo>
                <a:lnTo>
                  <a:pt x="18458916" y="0"/>
                </a:lnTo>
                <a:lnTo>
                  <a:pt x="0" y="0"/>
                </a:lnTo>
                <a:lnTo>
                  <a:pt x="0" y="709965"/>
                </a:lnTo>
                <a:close/>
              </a:path>
            </a:pathLst>
          </a:custGeom>
          <a:solidFill>
            <a:srgbClr val="283D9E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071FDC41-88A4-FC92-F6E5-0928F101624C}"/>
              </a:ext>
            </a:extLst>
          </p:cNvPr>
          <p:cNvSpPr txBox="1"/>
          <p:nvPr/>
        </p:nvSpPr>
        <p:spPr>
          <a:xfrm>
            <a:off x="908909" y="160553"/>
            <a:ext cx="8218390" cy="383155"/>
          </a:xfrm>
          <a:prstGeom prst="rect">
            <a:avLst/>
          </a:prstGeom>
        </p:spPr>
        <p:txBody>
          <a:bodyPr vert="horz" wrap="square" lIns="0" tIns="10006" rIns="0" bIns="0" rtlCol="0">
            <a:spAutoFit/>
          </a:bodyPr>
          <a:lstStyle/>
          <a:p>
            <a:pPr marL="7697" marR="0" lvl="0" indent="0" algn="l" defTabSz="554218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24" b="1" kern="0" dirty="0">
                <a:solidFill>
                  <a:srgbClr val="FFFFFF"/>
                </a:solidFill>
                <a:latin typeface="Lato"/>
                <a:cs typeface="Lato"/>
              </a:rPr>
              <a:t>НОВИНКА!</a:t>
            </a:r>
            <a:endParaRPr kumimoji="0" sz="2424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/>
              <a:ea typeface="+mn-ea"/>
              <a:cs typeface="Lato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C99A0E66-074A-E3B1-35D0-625ED2FD3903}"/>
              </a:ext>
            </a:extLst>
          </p:cNvPr>
          <p:cNvSpPr/>
          <p:nvPr/>
        </p:nvSpPr>
        <p:spPr>
          <a:xfrm>
            <a:off x="-11866" y="0"/>
            <a:ext cx="735059" cy="704273"/>
          </a:xfrm>
          <a:custGeom>
            <a:avLst/>
            <a:gdLst/>
            <a:ahLst/>
            <a:cxnLst/>
            <a:rect l="l" t="t" r="r" b="b"/>
            <a:pathLst>
              <a:path w="1645285" h="710564">
                <a:moveTo>
                  <a:pt x="1645180" y="0"/>
                </a:moveTo>
                <a:lnTo>
                  <a:pt x="0" y="0"/>
                </a:lnTo>
                <a:lnTo>
                  <a:pt x="0" y="709962"/>
                </a:lnTo>
                <a:lnTo>
                  <a:pt x="1645180" y="709962"/>
                </a:lnTo>
                <a:lnTo>
                  <a:pt x="1645180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 descr="Изображение выглядит как Шрифт, текст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41B3B95-798F-0572-1619-B203CC9A1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64" y="190038"/>
            <a:ext cx="2545413" cy="324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AAF8F9-00A9-3DC8-4DD9-5A8A08DCF2D4}"/>
              </a:ext>
            </a:extLst>
          </p:cNvPr>
          <p:cNvSpPr txBox="1"/>
          <p:nvPr/>
        </p:nvSpPr>
        <p:spPr>
          <a:xfrm>
            <a:off x="4865690" y="1329208"/>
            <a:ext cx="707207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 err="1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Cersanit</a:t>
            </a:r>
            <a:r>
              <a:rPr lang="ru-RU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представляет инновации комфорта в серии новых подвесных </a:t>
            </a:r>
            <a:r>
              <a:rPr lang="ru-RU" dirty="0" err="1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безободковых</a:t>
            </a:r>
            <a:r>
              <a:rPr lang="ru-RU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унитазов </a:t>
            </a:r>
            <a:r>
              <a:rPr lang="en-GB" b="1" dirty="0">
                <a:solidFill>
                  <a:srgbClr val="F27E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Fusion</a:t>
            </a:r>
            <a:r>
              <a:rPr lang="ru-RU" b="1" dirty="0">
                <a:solidFill>
                  <a:srgbClr val="283D9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283D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solidFill>
                <a:srgbClr val="283D9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Изделия из 100% санитарного фарфора покрыты прочной глазурью для сохранения идеальной белизны на протяжении десятков лет. Унитазы со скрытыми креплениями органично вписываются в интерьер, избавляя от визуального шума. На виду остаётся только аккуратная монолитная чаша в стильном минималистичном дизайне. Модель дополняет тонкое </a:t>
            </a:r>
            <a:r>
              <a:rPr lang="ru-RU" sz="1600" dirty="0" err="1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дюропластовое</a:t>
            </a:r>
            <a:r>
              <a:rPr lang="ru-RU" sz="16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сиденье, которое снимается лёгким нажатием на кнопку. </a:t>
            </a:r>
          </a:p>
          <a:p>
            <a:pPr algn="just"/>
            <a:endParaRPr lang="ru-RU" sz="1600" dirty="0">
              <a:solidFill>
                <a:srgbClr val="283D9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dirty="0" err="1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Cersanit</a:t>
            </a:r>
            <a:r>
              <a:rPr lang="ru-RU" sz="16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даёт гарантию 10 лет на санитарную керамику и в течение 48 часов решает любой вопрос, связанный с покупкой. </a:t>
            </a:r>
          </a:p>
        </p:txBody>
      </p:sp>
      <p:pic>
        <p:nvPicPr>
          <p:cNvPr id="6" name="Рисунок 5" descr="Изображение выглядит как стена, ванная, Сантехнический прибор, комната отдыха&#10;&#10;Автоматически созданное описание">
            <a:extLst>
              <a:ext uri="{FF2B5EF4-FFF2-40B4-BE49-F238E27FC236}">
                <a16:creationId xmlns:a16="http://schemas.microsoft.com/office/drawing/2014/main" id="{5D90F95C-4ADE-B8FD-6C51-4D7CC69FE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052"/>
            <a:ext cx="4615304" cy="615373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04259D-5D54-01A3-75AE-810FC86A09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402" y="5522133"/>
            <a:ext cx="782807" cy="10642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17BF04-5B87-7982-08F5-18CD5DCC71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37" y="5528792"/>
            <a:ext cx="782807" cy="10642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214A11-D3C7-53CF-9C23-8BD12CD904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6222" y="5523377"/>
            <a:ext cx="746529" cy="1063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FC6B68-AD9A-74FB-1BA6-2477500FDB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532" y="5522133"/>
            <a:ext cx="757636" cy="10124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BB3F28-BF42-9F00-9D90-DCD22D4384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444" y="5528792"/>
            <a:ext cx="752232" cy="10635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48E8AF-3125-6FF9-6052-8A23859ED55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2448" r="69181" b="2337"/>
          <a:stretch/>
        </p:blipFill>
        <p:spPr>
          <a:xfrm>
            <a:off x="8596227" y="5322883"/>
            <a:ext cx="836012" cy="103214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D66E9E7-D6EB-B575-6121-2454F634D08E}"/>
              </a:ext>
            </a:extLst>
          </p:cNvPr>
          <p:cNvSpPr/>
          <p:nvPr/>
        </p:nvSpPr>
        <p:spPr>
          <a:xfrm>
            <a:off x="8640969" y="6325621"/>
            <a:ext cx="746529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500" b="1" spc="20" dirty="0">
                <a:solidFill>
                  <a:srgbClr val="283D9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ОТСУТСТВИЕ ВНЕШНИХ КРЕПЛЕНИЙ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F6BF968-25EB-47E3-1FCF-8F44DA4EF5DD}"/>
              </a:ext>
            </a:extLst>
          </p:cNvPr>
          <p:cNvSpPr/>
          <p:nvPr/>
        </p:nvSpPr>
        <p:spPr>
          <a:xfrm>
            <a:off x="7716461" y="6491896"/>
            <a:ext cx="670881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8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Сантехнический прибор, ванная, комната отдыха, Аксессуар для ванной комнаты&#10;&#10;Автоматически созданное описание">
            <a:extLst>
              <a:ext uri="{FF2B5EF4-FFF2-40B4-BE49-F238E27FC236}">
                <a16:creationId xmlns:a16="http://schemas.microsoft.com/office/drawing/2014/main" id="{A2A128DC-086B-DEC8-247B-BC2244CA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r="12261"/>
          <a:stretch/>
        </p:blipFill>
        <p:spPr>
          <a:xfrm>
            <a:off x="484388" y="698650"/>
            <a:ext cx="3869426" cy="5117499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E51FFF2B-3F32-FAB7-43BE-00FD809ABE8D}"/>
              </a:ext>
            </a:extLst>
          </p:cNvPr>
          <p:cNvSpPr/>
          <p:nvPr/>
        </p:nvSpPr>
        <p:spPr>
          <a:xfrm>
            <a:off x="723193" y="0"/>
            <a:ext cx="11464959" cy="704273"/>
          </a:xfrm>
          <a:custGeom>
            <a:avLst/>
            <a:gdLst/>
            <a:ahLst/>
            <a:cxnLst/>
            <a:rect l="l" t="t" r="r" b="b"/>
            <a:pathLst>
              <a:path w="18459450" h="710564">
                <a:moveTo>
                  <a:pt x="0" y="709965"/>
                </a:moveTo>
                <a:lnTo>
                  <a:pt x="18458916" y="709965"/>
                </a:lnTo>
                <a:lnTo>
                  <a:pt x="18458916" y="0"/>
                </a:lnTo>
                <a:lnTo>
                  <a:pt x="0" y="0"/>
                </a:lnTo>
                <a:lnTo>
                  <a:pt x="0" y="709965"/>
                </a:lnTo>
                <a:close/>
              </a:path>
            </a:pathLst>
          </a:custGeom>
          <a:solidFill>
            <a:srgbClr val="283D9E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9CB3221C-1CE6-076E-2AB9-3F643583C335}"/>
              </a:ext>
            </a:extLst>
          </p:cNvPr>
          <p:cNvSpPr txBox="1"/>
          <p:nvPr/>
        </p:nvSpPr>
        <p:spPr>
          <a:xfrm>
            <a:off x="908909" y="160553"/>
            <a:ext cx="8218390" cy="383155"/>
          </a:xfrm>
          <a:prstGeom prst="rect">
            <a:avLst/>
          </a:prstGeom>
        </p:spPr>
        <p:txBody>
          <a:bodyPr vert="horz" wrap="square" lIns="0" tIns="10006" rIns="0" bIns="0" rtlCol="0">
            <a:spAutoFit/>
          </a:bodyPr>
          <a:lstStyle/>
          <a:p>
            <a:pPr marL="7697" marR="0" lvl="0" indent="0" algn="l" defTabSz="554218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24" b="1" kern="0" dirty="0">
                <a:solidFill>
                  <a:srgbClr val="FFFFFF"/>
                </a:solidFill>
                <a:latin typeface="Lato"/>
                <a:cs typeface="Lato"/>
              </a:rPr>
              <a:t>STREET FUSION</a:t>
            </a:r>
            <a:r>
              <a:rPr lang="ru-RU" sz="2424" b="1" kern="0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lang="en-US" sz="2424" b="1" kern="0" dirty="0">
                <a:solidFill>
                  <a:srgbClr val="FFFFFF"/>
                </a:solidFill>
                <a:latin typeface="Lato"/>
                <a:cs typeface="Lato"/>
              </a:rPr>
              <a:t>CLEAN ON</a:t>
            </a:r>
            <a:endParaRPr kumimoji="0" lang="en-US" sz="2424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/>
              <a:ea typeface="+mn-ea"/>
              <a:cs typeface="Lato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981518D4-55C9-1A07-95F7-40696F0153C8}"/>
              </a:ext>
            </a:extLst>
          </p:cNvPr>
          <p:cNvSpPr/>
          <p:nvPr/>
        </p:nvSpPr>
        <p:spPr>
          <a:xfrm>
            <a:off x="-11866" y="0"/>
            <a:ext cx="735059" cy="704273"/>
          </a:xfrm>
          <a:custGeom>
            <a:avLst/>
            <a:gdLst/>
            <a:ahLst/>
            <a:cxnLst/>
            <a:rect l="l" t="t" r="r" b="b"/>
            <a:pathLst>
              <a:path w="1645285" h="710564">
                <a:moveTo>
                  <a:pt x="1645180" y="0"/>
                </a:moveTo>
                <a:lnTo>
                  <a:pt x="0" y="0"/>
                </a:lnTo>
                <a:lnTo>
                  <a:pt x="0" y="709962"/>
                </a:lnTo>
                <a:lnTo>
                  <a:pt x="1645180" y="709962"/>
                </a:lnTo>
                <a:lnTo>
                  <a:pt x="1645180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Рисунок 18" descr="Изображение выглядит как Шрифт, текст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A09C7CA-CD25-7227-B80D-E595E0FF0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64" y="190038"/>
            <a:ext cx="2545413" cy="3241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307D80-D94C-1F17-B4C7-300A7A8EF792}"/>
              </a:ext>
            </a:extLst>
          </p:cNvPr>
          <p:cNvSpPr txBox="1"/>
          <p:nvPr/>
        </p:nvSpPr>
        <p:spPr>
          <a:xfrm>
            <a:off x="723193" y="5810525"/>
            <a:ext cx="2955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83D9E"/>
                </a:solidFill>
              </a:rPr>
              <a:t>STREET FUSION </a:t>
            </a:r>
            <a:r>
              <a:rPr lang="en-US" sz="2000" b="1" dirty="0">
                <a:solidFill>
                  <a:srgbClr val="F27E00"/>
                </a:solidFill>
              </a:rPr>
              <a:t>CLEAN ON</a:t>
            </a:r>
            <a:endParaRPr lang="ru-RU" sz="2000" b="1" dirty="0">
              <a:solidFill>
                <a:srgbClr val="F27E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F1D7D5-9F66-4379-A920-8B833D9B76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854" y="5678515"/>
            <a:ext cx="782807" cy="10642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90D4AE-DC80-7909-DB4F-D951E743AB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889" y="5685174"/>
            <a:ext cx="782807" cy="1064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B3004C-95ED-148D-0B6E-D2550068E9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9674" y="5679759"/>
            <a:ext cx="746529" cy="10635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E002C6-0BD7-EEFE-1169-2D0CBEE169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984" y="5678515"/>
            <a:ext cx="757636" cy="10124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5B5530-919B-9F50-C554-85C801C1C2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896" y="5685174"/>
            <a:ext cx="752232" cy="10635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532D30-8310-939C-62A4-00A9341A4DA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2448" r="69181" b="2337"/>
          <a:stretch/>
        </p:blipFill>
        <p:spPr>
          <a:xfrm>
            <a:off x="8869679" y="5479265"/>
            <a:ext cx="836012" cy="103214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F5CC0EF-A1F2-8FB7-9710-5701BBDC222B}"/>
              </a:ext>
            </a:extLst>
          </p:cNvPr>
          <p:cNvSpPr/>
          <p:nvPr/>
        </p:nvSpPr>
        <p:spPr>
          <a:xfrm>
            <a:off x="8914421" y="6482003"/>
            <a:ext cx="746529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500" b="1" spc="20" dirty="0">
                <a:solidFill>
                  <a:srgbClr val="283D9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ОТСУТСТВИЕ ВНЕШНИХ КРЕПЛЕНИЙ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3C350-5D82-EAFE-5A32-AE76A210BC8A}"/>
              </a:ext>
            </a:extLst>
          </p:cNvPr>
          <p:cNvSpPr txBox="1"/>
          <p:nvPr/>
        </p:nvSpPr>
        <p:spPr>
          <a:xfrm>
            <a:off x="8536328" y="2469754"/>
            <a:ext cx="30998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err="1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Безободковый</a:t>
            </a:r>
            <a:r>
              <a:rPr lang="ru-RU" sz="14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унитаз </a:t>
            </a:r>
            <a:r>
              <a:rPr lang="ru-RU" sz="1400" b="1" dirty="0">
                <a:solidFill>
                  <a:srgbClr val="F27E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Fusion </a:t>
            </a:r>
            <a:r>
              <a:rPr lang="ru-RU" sz="1400" b="1" dirty="0" err="1">
                <a:solidFill>
                  <a:srgbClr val="F27E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</a:t>
            </a:r>
            <a:r>
              <a:rPr lang="ru-RU" sz="1400" b="1" dirty="0">
                <a:solidFill>
                  <a:srgbClr val="F27E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ru-RU" sz="14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функциональная санитарная керамика с гармоничным дизайном. Плавные округлые линии добавят интерьеру размеренности и респектабельности. Чашу со скрытыми креплениями и без лишних деталей на виду легко содержать в чистоте. </a:t>
            </a:r>
          </a:p>
        </p:txBody>
      </p:sp>
      <p:pic>
        <p:nvPicPr>
          <p:cNvPr id="4" name="Рисунок 3" descr="Изображение выглядит как ванная, посуда, Кольцо унитаза, комната отдыха&#10;&#10;Автоматически созданное описание">
            <a:extLst>
              <a:ext uri="{FF2B5EF4-FFF2-40B4-BE49-F238E27FC236}">
                <a16:creationId xmlns:a16="http://schemas.microsoft.com/office/drawing/2014/main" id="{A0DB0E41-A13F-3A3D-DE7C-C186938ED1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27955" r="7359" b="11304"/>
          <a:stretch/>
        </p:blipFill>
        <p:spPr>
          <a:xfrm>
            <a:off x="5371976" y="3429000"/>
            <a:ext cx="2757957" cy="1999042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29DE4F62-3D2E-4F78-F3E0-5A627C946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22448" r="8904" b="16089"/>
          <a:stretch/>
        </p:blipFill>
        <p:spPr bwMode="auto">
          <a:xfrm>
            <a:off x="5400055" y="1100346"/>
            <a:ext cx="2444797" cy="180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1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E82594A-8AE4-9A28-7503-35DB3ED09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6" r="11022"/>
          <a:stretch/>
        </p:blipFill>
        <p:spPr bwMode="auto">
          <a:xfrm>
            <a:off x="769972" y="881181"/>
            <a:ext cx="3605257" cy="497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E51FFF2B-3F32-FAB7-43BE-00FD809ABE8D}"/>
              </a:ext>
            </a:extLst>
          </p:cNvPr>
          <p:cNvSpPr/>
          <p:nvPr/>
        </p:nvSpPr>
        <p:spPr>
          <a:xfrm>
            <a:off x="723193" y="0"/>
            <a:ext cx="11464959" cy="704273"/>
          </a:xfrm>
          <a:custGeom>
            <a:avLst/>
            <a:gdLst/>
            <a:ahLst/>
            <a:cxnLst/>
            <a:rect l="l" t="t" r="r" b="b"/>
            <a:pathLst>
              <a:path w="18459450" h="710564">
                <a:moveTo>
                  <a:pt x="0" y="709965"/>
                </a:moveTo>
                <a:lnTo>
                  <a:pt x="18458916" y="709965"/>
                </a:lnTo>
                <a:lnTo>
                  <a:pt x="18458916" y="0"/>
                </a:lnTo>
                <a:lnTo>
                  <a:pt x="0" y="0"/>
                </a:lnTo>
                <a:lnTo>
                  <a:pt x="0" y="709965"/>
                </a:lnTo>
                <a:close/>
              </a:path>
            </a:pathLst>
          </a:custGeom>
          <a:solidFill>
            <a:srgbClr val="283D9E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9CB3221C-1CE6-076E-2AB9-3F643583C335}"/>
              </a:ext>
            </a:extLst>
          </p:cNvPr>
          <p:cNvSpPr txBox="1"/>
          <p:nvPr/>
        </p:nvSpPr>
        <p:spPr>
          <a:xfrm>
            <a:off x="908909" y="160553"/>
            <a:ext cx="8218390" cy="383155"/>
          </a:xfrm>
          <a:prstGeom prst="rect">
            <a:avLst/>
          </a:prstGeom>
        </p:spPr>
        <p:txBody>
          <a:bodyPr vert="horz" wrap="square" lIns="0" tIns="10006" rIns="0" bIns="0" rtlCol="0">
            <a:spAutoFit/>
          </a:bodyPr>
          <a:lstStyle/>
          <a:p>
            <a:pPr marL="7697" marR="0" lvl="0" indent="0" algn="l" defTabSz="554218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24" b="1" kern="0" dirty="0">
                <a:solidFill>
                  <a:srgbClr val="FFFFFF"/>
                </a:solidFill>
                <a:latin typeface="Lato"/>
                <a:cs typeface="Lato"/>
              </a:rPr>
              <a:t>STREET FUSION VORTEX</a:t>
            </a:r>
            <a:endParaRPr kumimoji="0" lang="en-US" sz="2424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/>
              <a:ea typeface="+mn-ea"/>
              <a:cs typeface="Lato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981518D4-55C9-1A07-95F7-40696F0153C8}"/>
              </a:ext>
            </a:extLst>
          </p:cNvPr>
          <p:cNvSpPr/>
          <p:nvPr/>
        </p:nvSpPr>
        <p:spPr>
          <a:xfrm>
            <a:off x="-11866" y="0"/>
            <a:ext cx="735059" cy="704273"/>
          </a:xfrm>
          <a:custGeom>
            <a:avLst/>
            <a:gdLst/>
            <a:ahLst/>
            <a:cxnLst/>
            <a:rect l="l" t="t" r="r" b="b"/>
            <a:pathLst>
              <a:path w="1645285" h="710564">
                <a:moveTo>
                  <a:pt x="1645180" y="0"/>
                </a:moveTo>
                <a:lnTo>
                  <a:pt x="0" y="0"/>
                </a:lnTo>
                <a:lnTo>
                  <a:pt x="0" y="709962"/>
                </a:lnTo>
                <a:lnTo>
                  <a:pt x="1645180" y="709962"/>
                </a:lnTo>
                <a:lnTo>
                  <a:pt x="1645180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Рисунок 18" descr="Изображение выглядит как Шрифт, текст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A09C7CA-CD25-7227-B80D-E595E0FF0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64" y="190038"/>
            <a:ext cx="2545413" cy="3241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307D80-D94C-1F17-B4C7-300A7A8EF792}"/>
              </a:ext>
            </a:extLst>
          </p:cNvPr>
          <p:cNvSpPr txBox="1"/>
          <p:nvPr/>
        </p:nvSpPr>
        <p:spPr>
          <a:xfrm>
            <a:off x="723193" y="5810525"/>
            <a:ext cx="2955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83D9E"/>
                </a:solidFill>
              </a:rPr>
              <a:t>STREET FUSION </a:t>
            </a:r>
            <a:r>
              <a:rPr lang="en-US" sz="2000" b="1" dirty="0">
                <a:solidFill>
                  <a:srgbClr val="F27E00"/>
                </a:solidFill>
              </a:rPr>
              <a:t>VORTEX</a:t>
            </a:r>
            <a:endParaRPr lang="ru-RU" sz="2000" b="1" dirty="0">
              <a:solidFill>
                <a:srgbClr val="F27E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F1D7D5-9F66-4379-A920-8B833D9B76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172" y="5678515"/>
            <a:ext cx="782807" cy="10642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90D4AE-DC80-7909-DB4F-D951E743AB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207" y="5685174"/>
            <a:ext cx="782807" cy="1064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B3004C-95ED-148D-0B6E-D2550068E9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8387" y="5679759"/>
            <a:ext cx="746529" cy="10635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E002C6-0BD7-EEFE-1169-2D0CBEE169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697" y="5678515"/>
            <a:ext cx="757636" cy="10124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15B5530-919B-9F50-C554-85C801C1C2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214" y="5685174"/>
            <a:ext cx="752232" cy="10635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532D30-8310-939C-62A4-00A9341A4DA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2448" r="69181" b="2337"/>
          <a:stretch/>
        </p:blipFill>
        <p:spPr>
          <a:xfrm>
            <a:off x="9151542" y="5479265"/>
            <a:ext cx="836012" cy="103214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F5CC0EF-A1F2-8FB7-9710-5701BBDC222B}"/>
              </a:ext>
            </a:extLst>
          </p:cNvPr>
          <p:cNvSpPr/>
          <p:nvPr/>
        </p:nvSpPr>
        <p:spPr>
          <a:xfrm>
            <a:off x="9196284" y="6482003"/>
            <a:ext cx="746529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500" b="1" spc="20" dirty="0">
                <a:solidFill>
                  <a:srgbClr val="283D9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ОТСУТСТВИЕ ВНЕШНИХ КРЕПЛЕНИЙ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3C350-5D82-EAFE-5A32-AE76A210BC8A}"/>
              </a:ext>
            </a:extLst>
          </p:cNvPr>
          <p:cNvSpPr txBox="1"/>
          <p:nvPr/>
        </p:nvSpPr>
        <p:spPr>
          <a:xfrm>
            <a:off x="8472668" y="3071393"/>
            <a:ext cx="340295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27E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Fusion </a:t>
            </a:r>
            <a:r>
              <a:rPr lang="ru-RU" sz="1400" b="1" dirty="0" err="1">
                <a:solidFill>
                  <a:srgbClr val="F27E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Vortex</a:t>
            </a:r>
            <a:r>
              <a:rPr lang="ru-RU" sz="1400" b="1" dirty="0">
                <a:solidFill>
                  <a:srgbClr val="F27E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</a:t>
            </a:r>
            <a:r>
              <a:rPr lang="ru-RU" sz="1400" dirty="0" err="1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безободковый</a:t>
            </a:r>
            <a:r>
              <a:rPr lang="ru-RU" sz="1400" dirty="0">
                <a:solidFill>
                  <a:srgbClr val="283D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подвесной унитаз со смывом водоворотного типа. Поток не рассекается надвое, а подаётся с одной стороны, образуя воронку. Таким образом происходит эффективное очищение чаши без выплеска. Стильный дизайн с плавными линиями позволит использовать модель в любом современном интерьере для реализации творческих задумок.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28B6DC-A34D-5A2B-6E8F-65D1FBA96594}"/>
              </a:ext>
            </a:extLst>
          </p:cNvPr>
          <p:cNvSpPr/>
          <p:nvPr/>
        </p:nvSpPr>
        <p:spPr>
          <a:xfrm flipH="1">
            <a:off x="7114553" y="6665225"/>
            <a:ext cx="836011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rgbClr val="F27E00"/>
                </a:solidFill>
              </a:rPr>
              <a:t>VORTEX</a:t>
            </a:r>
            <a:endParaRPr lang="ru-RU" sz="1200" dirty="0">
              <a:solidFill>
                <a:srgbClr val="F27E00"/>
              </a:solidFill>
            </a:endParaRPr>
          </a:p>
        </p:txBody>
      </p:sp>
      <p:pic>
        <p:nvPicPr>
          <p:cNvPr id="14" name="Рисунок 13" descr="Изображение выглядит как ванная, посуда, Кольцо унитаза, комната отдыха&#10;&#10;Автоматически созданное описание">
            <a:extLst>
              <a:ext uri="{FF2B5EF4-FFF2-40B4-BE49-F238E27FC236}">
                <a16:creationId xmlns:a16="http://schemas.microsoft.com/office/drawing/2014/main" id="{F9B677C6-A8CF-301B-7C18-BE85061A636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27955" r="7359" b="11304"/>
          <a:stretch/>
        </p:blipFill>
        <p:spPr>
          <a:xfrm>
            <a:off x="5371976" y="3429000"/>
            <a:ext cx="2757957" cy="199904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612B66D-E579-2983-1CB5-C39D768E0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22448" r="8904" b="16089"/>
          <a:stretch/>
        </p:blipFill>
        <p:spPr bwMode="auto">
          <a:xfrm>
            <a:off x="5400055" y="1100346"/>
            <a:ext cx="2444797" cy="180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Водоворот - song and lyrics by АСКЕТИТ | Spotify">
            <a:extLst>
              <a:ext uri="{FF2B5EF4-FFF2-40B4-BE49-F238E27FC236}">
                <a16:creationId xmlns:a16="http://schemas.microsoft.com/office/drawing/2014/main" id="{97FC0158-B2D1-52F1-ED0F-1C912B7F6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1" b="15426"/>
          <a:stretch/>
        </p:blipFill>
        <p:spPr bwMode="auto">
          <a:xfrm>
            <a:off x="8472668" y="849182"/>
            <a:ext cx="3300745" cy="20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0AA1F2-6A3C-9D6E-90D9-6E5E7935CB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47033" y="5548809"/>
            <a:ext cx="990075" cy="130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5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503F3733-40FE-4848-4D19-1674E1049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5" t="36889" r="11333" b="20761"/>
          <a:stretch/>
        </p:blipFill>
        <p:spPr bwMode="auto">
          <a:xfrm>
            <a:off x="0" y="4302080"/>
            <a:ext cx="3565133" cy="258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E51FFF2B-3F32-FAB7-43BE-00FD809ABE8D}"/>
              </a:ext>
            </a:extLst>
          </p:cNvPr>
          <p:cNvSpPr/>
          <p:nvPr/>
        </p:nvSpPr>
        <p:spPr>
          <a:xfrm>
            <a:off x="723193" y="0"/>
            <a:ext cx="11464959" cy="704273"/>
          </a:xfrm>
          <a:custGeom>
            <a:avLst/>
            <a:gdLst/>
            <a:ahLst/>
            <a:cxnLst/>
            <a:rect l="l" t="t" r="r" b="b"/>
            <a:pathLst>
              <a:path w="18459450" h="710564">
                <a:moveTo>
                  <a:pt x="0" y="709965"/>
                </a:moveTo>
                <a:lnTo>
                  <a:pt x="18458916" y="709965"/>
                </a:lnTo>
                <a:lnTo>
                  <a:pt x="18458916" y="0"/>
                </a:lnTo>
                <a:lnTo>
                  <a:pt x="0" y="0"/>
                </a:lnTo>
                <a:lnTo>
                  <a:pt x="0" y="709965"/>
                </a:lnTo>
                <a:close/>
              </a:path>
            </a:pathLst>
          </a:custGeom>
          <a:solidFill>
            <a:srgbClr val="283D9E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9CB3221C-1CE6-076E-2AB9-3F643583C335}"/>
              </a:ext>
            </a:extLst>
          </p:cNvPr>
          <p:cNvSpPr txBox="1"/>
          <p:nvPr/>
        </p:nvSpPr>
        <p:spPr>
          <a:xfrm>
            <a:off x="908909" y="160553"/>
            <a:ext cx="8218390" cy="383155"/>
          </a:xfrm>
          <a:prstGeom prst="rect">
            <a:avLst/>
          </a:prstGeom>
        </p:spPr>
        <p:txBody>
          <a:bodyPr vert="horz" wrap="square" lIns="0" tIns="10006" rIns="0" bIns="0" rtlCol="0">
            <a:spAutoFit/>
          </a:bodyPr>
          <a:lstStyle/>
          <a:p>
            <a:pPr marL="7697" marR="0" lvl="0" indent="0" algn="l" defTabSz="554218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24" b="1" kern="0" dirty="0">
                <a:solidFill>
                  <a:srgbClr val="FFFFFF"/>
                </a:solidFill>
                <a:latin typeface="Lato"/>
                <a:cs typeface="Lato"/>
              </a:rPr>
              <a:t>STREET FUSION VORTEX</a:t>
            </a:r>
            <a:endParaRPr kumimoji="0" lang="en-US" sz="2424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/>
              <a:ea typeface="+mn-ea"/>
              <a:cs typeface="Lato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981518D4-55C9-1A07-95F7-40696F0153C8}"/>
              </a:ext>
            </a:extLst>
          </p:cNvPr>
          <p:cNvSpPr/>
          <p:nvPr/>
        </p:nvSpPr>
        <p:spPr>
          <a:xfrm>
            <a:off x="-11866" y="0"/>
            <a:ext cx="735059" cy="704273"/>
          </a:xfrm>
          <a:custGeom>
            <a:avLst/>
            <a:gdLst/>
            <a:ahLst/>
            <a:cxnLst/>
            <a:rect l="l" t="t" r="r" b="b"/>
            <a:pathLst>
              <a:path w="1645285" h="710564">
                <a:moveTo>
                  <a:pt x="1645180" y="0"/>
                </a:moveTo>
                <a:lnTo>
                  <a:pt x="0" y="0"/>
                </a:lnTo>
                <a:lnTo>
                  <a:pt x="0" y="709962"/>
                </a:lnTo>
                <a:lnTo>
                  <a:pt x="1645180" y="709962"/>
                </a:lnTo>
                <a:lnTo>
                  <a:pt x="1645180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Рисунок 18" descr="Изображение выглядит как Шрифт, текст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A09C7CA-CD25-7227-B80D-E595E0FF0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64" y="190038"/>
            <a:ext cx="2545413" cy="324197"/>
          </a:xfrm>
          <a:prstGeom prst="rect">
            <a:avLst/>
          </a:prstGeom>
        </p:spPr>
      </p:pic>
      <p:sp>
        <p:nvSpPr>
          <p:cNvPr id="8" name="Стрелка: изогнутая вниз 7">
            <a:extLst>
              <a:ext uri="{FF2B5EF4-FFF2-40B4-BE49-F238E27FC236}">
                <a16:creationId xmlns:a16="http://schemas.microsoft.com/office/drawing/2014/main" id="{795EF0CF-E77B-F434-FBBE-C0A55BEEC707}"/>
              </a:ext>
            </a:extLst>
          </p:cNvPr>
          <p:cNvSpPr/>
          <p:nvPr/>
        </p:nvSpPr>
        <p:spPr>
          <a:xfrm rot="6461095">
            <a:off x="2290526" y="5350061"/>
            <a:ext cx="1000200" cy="966360"/>
          </a:xfrm>
          <a:prstGeom prst="curvedDownArrow">
            <a:avLst>
              <a:gd name="adj1" fmla="val 17175"/>
              <a:gd name="adj2" fmla="val 50000"/>
              <a:gd name="adj3" fmla="val 38794"/>
            </a:avLst>
          </a:prstGeom>
          <a:solidFill>
            <a:srgbClr val="283D9E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: изогнутая вниз 20">
            <a:extLst>
              <a:ext uri="{FF2B5EF4-FFF2-40B4-BE49-F238E27FC236}">
                <a16:creationId xmlns:a16="http://schemas.microsoft.com/office/drawing/2014/main" id="{9730526C-AFF9-0639-B061-89AF6ADD6BD9}"/>
              </a:ext>
            </a:extLst>
          </p:cNvPr>
          <p:cNvSpPr/>
          <p:nvPr/>
        </p:nvSpPr>
        <p:spPr>
          <a:xfrm rot="6461095" flipH="1" flipV="1">
            <a:off x="930277" y="5358911"/>
            <a:ext cx="741177" cy="586473"/>
          </a:xfrm>
          <a:prstGeom prst="curvedDownArrow">
            <a:avLst>
              <a:gd name="adj1" fmla="val 17175"/>
              <a:gd name="adj2" fmla="val 50000"/>
              <a:gd name="adj3" fmla="val 38794"/>
            </a:avLst>
          </a:prstGeom>
          <a:solidFill>
            <a:srgbClr val="283D9E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358290-921A-758A-7EF1-1077BC5982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72" r="4209" b="1946"/>
          <a:stretch/>
        </p:blipFill>
        <p:spPr>
          <a:xfrm>
            <a:off x="7753350" y="704260"/>
            <a:ext cx="4434802" cy="614940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C15032-9839-F138-77A8-5C0CA1E5F643}"/>
              </a:ext>
            </a:extLst>
          </p:cNvPr>
          <p:cNvSpPr/>
          <p:nvPr/>
        </p:nvSpPr>
        <p:spPr>
          <a:xfrm>
            <a:off x="9527065" y="704260"/>
            <a:ext cx="1164328" cy="208656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0" dirty="0">
              <a:solidFill>
                <a:schemeClr val="tx1"/>
              </a:solidFill>
            </a:endParaRPr>
          </a:p>
          <a:p>
            <a:pPr algn="ctr"/>
            <a:r>
              <a:rPr lang="ru-RU" sz="1150" dirty="0">
                <a:solidFill>
                  <a:schemeClr val="tx1"/>
                </a:solidFill>
              </a:rPr>
              <a:t>Прочный и долговечный материал с высокой устойчивостью к механическим воздействиям и бытовой химии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F06771-20D3-92D4-0E82-B83B58ABC236}"/>
              </a:ext>
            </a:extLst>
          </p:cNvPr>
          <p:cNvSpPr/>
          <p:nvPr/>
        </p:nvSpPr>
        <p:spPr>
          <a:xfrm>
            <a:off x="9527065" y="5584255"/>
            <a:ext cx="1164328" cy="1269406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Двухступенчатая система смыва: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стандартный и экономичный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46A80B-92AA-3695-CC29-44F060875A1F}"/>
              </a:ext>
            </a:extLst>
          </p:cNvPr>
          <p:cNvSpPr/>
          <p:nvPr/>
        </p:nvSpPr>
        <p:spPr>
          <a:xfrm>
            <a:off x="7776248" y="2047692"/>
            <a:ext cx="1164328" cy="933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</a:rPr>
              <a:t>Эффективная</a:t>
            </a:r>
          </a:p>
          <a:p>
            <a:pPr algn="ctr"/>
            <a:r>
              <a:rPr lang="ru-RU" sz="1150" dirty="0" err="1">
                <a:solidFill>
                  <a:schemeClr val="tx1"/>
                </a:solidFill>
              </a:rPr>
              <a:t>безободковая</a:t>
            </a:r>
            <a:r>
              <a:rPr lang="ru-RU" sz="1150" dirty="0">
                <a:solidFill>
                  <a:schemeClr val="tx1"/>
                </a:solidFill>
              </a:rPr>
              <a:t> технология </a:t>
            </a:r>
            <a:r>
              <a:rPr lang="en-US" sz="1150" dirty="0">
                <a:solidFill>
                  <a:schemeClr val="tx1"/>
                </a:solidFill>
              </a:rPr>
              <a:t>VORTEX</a:t>
            </a:r>
            <a:endParaRPr lang="ru-RU" sz="115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050E9E6-EDB8-D00B-9CE4-2F2E1E5B1843}"/>
              </a:ext>
            </a:extLst>
          </p:cNvPr>
          <p:cNvSpPr/>
          <p:nvPr/>
        </p:nvSpPr>
        <p:spPr>
          <a:xfrm>
            <a:off x="7776248" y="5687014"/>
            <a:ext cx="1164328" cy="933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dirty="0">
                <a:solidFill>
                  <a:schemeClr val="tx1"/>
                </a:solidFill>
              </a:rPr>
              <a:t>Мощный и бесшумный смыв</a:t>
            </a:r>
            <a:r>
              <a:rPr lang="en-US" sz="1150" dirty="0">
                <a:solidFill>
                  <a:schemeClr val="tx1"/>
                </a:solidFill>
              </a:rPr>
              <a:t> </a:t>
            </a:r>
            <a:r>
              <a:rPr lang="ru-RU" sz="1150" dirty="0">
                <a:solidFill>
                  <a:schemeClr val="tx1"/>
                </a:solidFill>
              </a:rPr>
              <a:t>без выплесков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7607DE-3179-37E1-20E9-0E698E449989}"/>
              </a:ext>
            </a:extLst>
          </p:cNvPr>
          <p:cNvSpPr txBox="1"/>
          <p:nvPr/>
        </p:nvSpPr>
        <p:spPr>
          <a:xfrm>
            <a:off x="723193" y="1451620"/>
            <a:ext cx="61007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283D9E"/>
                </a:solidFill>
              </a:rPr>
              <a:t>Безободковая</a:t>
            </a:r>
            <a:r>
              <a:rPr lang="ru-RU" dirty="0">
                <a:solidFill>
                  <a:srgbClr val="283D9E"/>
                </a:solidFill>
              </a:rPr>
              <a:t> система </a:t>
            </a:r>
            <a:r>
              <a:rPr lang="en-US" dirty="0">
                <a:solidFill>
                  <a:srgbClr val="283D9E"/>
                </a:solidFill>
              </a:rPr>
              <a:t>VORTEX </a:t>
            </a:r>
            <a:r>
              <a:rPr lang="ru-RU" dirty="0">
                <a:solidFill>
                  <a:srgbClr val="283D9E"/>
                </a:solidFill>
              </a:rPr>
              <a:t>:</a:t>
            </a:r>
            <a:endParaRPr lang="en-US" dirty="0">
              <a:solidFill>
                <a:srgbClr val="283D9E"/>
              </a:solidFill>
            </a:endParaRPr>
          </a:p>
          <a:p>
            <a:endParaRPr lang="en-US" dirty="0">
              <a:solidFill>
                <a:srgbClr val="283D9E"/>
              </a:solidFill>
            </a:endParaRPr>
          </a:p>
          <a:p>
            <a:r>
              <a:rPr lang="ru-RU" dirty="0">
                <a:solidFill>
                  <a:srgbClr val="283D9E"/>
                </a:solidFill>
              </a:rPr>
              <a:t>• гарантирует качественный вихревой смыв;</a:t>
            </a:r>
          </a:p>
          <a:p>
            <a:r>
              <a:rPr lang="ru-RU" dirty="0">
                <a:solidFill>
                  <a:srgbClr val="283D9E"/>
                </a:solidFill>
              </a:rPr>
              <a:t>• пониженный уровень шума;</a:t>
            </a:r>
          </a:p>
          <a:p>
            <a:r>
              <a:rPr lang="ru-RU" dirty="0">
                <a:solidFill>
                  <a:srgbClr val="283D9E"/>
                </a:solidFill>
              </a:rPr>
              <a:t>• обеспечивает высочайший уровень гигиены без необходимости использования сильнодействующих моющих средств;</a:t>
            </a:r>
          </a:p>
          <a:p>
            <a:r>
              <a:rPr lang="ru-RU" dirty="0">
                <a:solidFill>
                  <a:srgbClr val="283D9E"/>
                </a:solidFill>
              </a:rPr>
              <a:t>• экономичный расход воды: 6 литров для двойного смыва, 3 литра для кратковременного. </a:t>
            </a:r>
          </a:p>
        </p:txBody>
      </p:sp>
    </p:spTree>
    <p:extLst>
      <p:ext uri="{BB962C8B-B14F-4D97-AF65-F5344CB8AC3E}">
        <p14:creationId xmlns:p14="http://schemas.microsoft.com/office/powerpoint/2010/main" val="236884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6C3C3D1-3D4A-9E64-ADAC-7F11896FF1A1}"/>
              </a:ext>
            </a:extLst>
          </p:cNvPr>
          <p:cNvSpPr/>
          <p:nvPr/>
        </p:nvSpPr>
        <p:spPr>
          <a:xfrm>
            <a:off x="-11865" y="686854"/>
            <a:ext cx="12200018" cy="6171146"/>
          </a:xfrm>
          <a:prstGeom prst="rect">
            <a:avLst/>
          </a:prstGeom>
          <a:solidFill>
            <a:srgbClr val="25A3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3AC8353-C8BA-B9DA-5BE5-5120EEBFD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2" b="15391"/>
          <a:stretch/>
        </p:blipFill>
        <p:spPr bwMode="auto">
          <a:xfrm>
            <a:off x="0" y="1055514"/>
            <a:ext cx="8546437" cy="580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43E33E58-9BE3-FE4A-DDAF-3693DF638915}"/>
              </a:ext>
            </a:extLst>
          </p:cNvPr>
          <p:cNvSpPr/>
          <p:nvPr/>
        </p:nvSpPr>
        <p:spPr>
          <a:xfrm>
            <a:off x="723193" y="0"/>
            <a:ext cx="11464959" cy="704273"/>
          </a:xfrm>
          <a:custGeom>
            <a:avLst/>
            <a:gdLst/>
            <a:ahLst/>
            <a:cxnLst/>
            <a:rect l="l" t="t" r="r" b="b"/>
            <a:pathLst>
              <a:path w="18459450" h="710564">
                <a:moveTo>
                  <a:pt x="0" y="709965"/>
                </a:moveTo>
                <a:lnTo>
                  <a:pt x="18458916" y="709965"/>
                </a:lnTo>
                <a:lnTo>
                  <a:pt x="18458916" y="0"/>
                </a:lnTo>
                <a:lnTo>
                  <a:pt x="0" y="0"/>
                </a:lnTo>
                <a:lnTo>
                  <a:pt x="0" y="709965"/>
                </a:lnTo>
                <a:close/>
              </a:path>
            </a:pathLst>
          </a:custGeom>
          <a:solidFill>
            <a:srgbClr val="283D9E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C45A590C-C7D2-C318-264E-F7AF097B8CE5}"/>
              </a:ext>
            </a:extLst>
          </p:cNvPr>
          <p:cNvSpPr txBox="1"/>
          <p:nvPr/>
        </p:nvSpPr>
        <p:spPr>
          <a:xfrm>
            <a:off x="908909" y="160553"/>
            <a:ext cx="8218390" cy="383155"/>
          </a:xfrm>
          <a:prstGeom prst="rect">
            <a:avLst/>
          </a:prstGeom>
        </p:spPr>
        <p:txBody>
          <a:bodyPr vert="horz" wrap="square" lIns="0" tIns="10006" rIns="0" bIns="0" rtlCol="0">
            <a:spAutoFit/>
          </a:bodyPr>
          <a:lstStyle/>
          <a:p>
            <a:pPr marL="7697" marR="0" lvl="0" indent="0" algn="l" defTabSz="554218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24" b="1" kern="0" dirty="0">
                <a:solidFill>
                  <a:srgbClr val="FFFFFF"/>
                </a:solidFill>
                <a:latin typeface="Lato"/>
                <a:cs typeface="Lato"/>
              </a:rPr>
              <a:t>ТЕХНОЛОГИЯ </a:t>
            </a:r>
            <a:r>
              <a:rPr lang="en-US" sz="2424" b="1" kern="0" dirty="0">
                <a:solidFill>
                  <a:srgbClr val="FFFFFF"/>
                </a:solidFill>
                <a:latin typeface="Lato"/>
                <a:cs typeface="Lato"/>
              </a:rPr>
              <a:t>VORTEX</a:t>
            </a:r>
            <a:endParaRPr kumimoji="0" sz="2424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/>
              <a:ea typeface="+mn-ea"/>
              <a:cs typeface="Lato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E087EB9-DA38-15CE-B809-94C2372D725B}"/>
              </a:ext>
            </a:extLst>
          </p:cNvPr>
          <p:cNvSpPr/>
          <p:nvPr/>
        </p:nvSpPr>
        <p:spPr>
          <a:xfrm>
            <a:off x="-11866" y="0"/>
            <a:ext cx="735059" cy="704273"/>
          </a:xfrm>
          <a:custGeom>
            <a:avLst/>
            <a:gdLst/>
            <a:ahLst/>
            <a:cxnLst/>
            <a:rect l="l" t="t" r="r" b="b"/>
            <a:pathLst>
              <a:path w="1645285" h="710564">
                <a:moveTo>
                  <a:pt x="1645180" y="0"/>
                </a:moveTo>
                <a:lnTo>
                  <a:pt x="0" y="0"/>
                </a:lnTo>
                <a:lnTo>
                  <a:pt x="0" y="709962"/>
                </a:lnTo>
                <a:lnTo>
                  <a:pt x="1645180" y="709962"/>
                </a:lnTo>
                <a:lnTo>
                  <a:pt x="1645180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Шрифт, текст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A2C679F-37F2-1E77-1841-EBB7DA993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64" y="190038"/>
            <a:ext cx="2545413" cy="32419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DA53C1B-F842-3A0B-6740-2A09D564F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0" b="15391"/>
          <a:stretch/>
        </p:blipFill>
        <p:spPr bwMode="auto">
          <a:xfrm>
            <a:off x="8425941" y="1055514"/>
            <a:ext cx="3762211" cy="580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4F75D93-81E0-C37D-009C-CACF9A67D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766" b="97307" l="10000" r="90000">
                        <a14:foregroundMark x1="19604" y1="87652" x2="23568" y2="89967"/>
                        <a14:foregroundMark x1="58260" y1="86549" x2="60352" y2="88423"/>
                        <a14:foregroundMark x1="67291" y1="88534" x2="68392" y2="89636"/>
                        <a14:foregroundMark x1="81057" y1="87431" x2="81498" y2="87872"/>
                        <a14:foregroundMark x1="30286" y1="83352" x2="30507" y2="83352"/>
                        <a14:foregroundMark x1="29956" y1="85888" x2="29956" y2="85888"/>
                        <a14:foregroundMark x1="30727" y1="89305" x2="30727" y2="89305"/>
                        <a14:foregroundMark x1="33150" y1="91290" x2="33150" y2="91290"/>
                        <a14:foregroundMark x1="32489" y1="81147" x2="32489" y2="81147"/>
                        <a14:foregroundMark x1="36013" y1="80265" x2="36013" y2="80265"/>
                        <a14:foregroundMark x1="37996" y1="80485" x2="37996" y2="80485"/>
                        <a14:foregroundMark x1="40088" y1="83021" x2="40088" y2="83021"/>
                        <a14:foregroundMark x1="41630" y1="85557" x2="41630" y2="85557"/>
                        <a14:foregroundMark x1="40639" y1="88423" x2="40639" y2="88423"/>
                        <a14:foregroundMark x1="38326" y1="90739" x2="38326" y2="90739"/>
                        <a14:foregroundMark x1="35463" y1="91510" x2="35463" y2="91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073"/>
          <a:stretch/>
        </p:blipFill>
        <p:spPr bwMode="auto">
          <a:xfrm>
            <a:off x="7185945" y="783260"/>
            <a:ext cx="3882707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A4F388-6923-77DB-F318-C2C6B2BBD328}"/>
              </a:ext>
            </a:extLst>
          </p:cNvPr>
          <p:cNvSpPr txBox="1"/>
          <p:nvPr/>
        </p:nvSpPr>
        <p:spPr>
          <a:xfrm>
            <a:off x="7653599" y="2381421"/>
            <a:ext cx="4307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b="1" dirty="0">
              <a:solidFill>
                <a:schemeClr val="bg1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Подвесной унитаз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Street Fusion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оснащен инновационной системой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смыва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VORTEX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которая изменяет направление потока воды, превращая его в вихрь.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Таким образом, он очень эффективно и практически бесшумно удаляет загрязнения.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2A448-8F9B-B8EE-7ED7-869FA136EE32}"/>
              </a:ext>
            </a:extLst>
          </p:cNvPr>
          <p:cNvSpPr txBox="1"/>
          <p:nvPr/>
        </p:nvSpPr>
        <p:spPr>
          <a:xfrm>
            <a:off x="7767446" y="1570622"/>
            <a:ext cx="3092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ТЕХНОЛОГИЯ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ВДОХНОВЛЕННАЯ ПРИРОДОЙ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Picture 6" descr="Почему образуется водоворот? - «Как и Почему»">
            <a:extLst>
              <a:ext uri="{FF2B5EF4-FFF2-40B4-BE49-F238E27FC236}">
                <a16:creationId xmlns:a16="http://schemas.microsoft.com/office/drawing/2014/main" id="{7CF12E2E-5A14-2F0D-8FA8-D9A358058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9" t="22074" r="9355" b="11404"/>
          <a:stretch/>
        </p:blipFill>
        <p:spPr bwMode="auto">
          <a:xfrm flipH="1">
            <a:off x="7653597" y="4915768"/>
            <a:ext cx="4546419" cy="194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7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4BB9F8B-002B-D23D-D468-50ED7A01FAE8}"/>
              </a:ext>
            </a:extLst>
          </p:cNvPr>
          <p:cNvGrpSpPr/>
          <p:nvPr/>
        </p:nvGrpSpPr>
        <p:grpSpPr>
          <a:xfrm>
            <a:off x="34849" y="1181600"/>
            <a:ext cx="2911150" cy="4284377"/>
            <a:chOff x="549915" y="1074230"/>
            <a:chExt cx="2911150" cy="4284377"/>
          </a:xfrm>
        </p:grpSpPr>
        <p:pic>
          <p:nvPicPr>
            <p:cNvPr id="38" name="Picture 2" descr="Инсталляция VECTOR для унитаза">
              <a:extLst>
                <a:ext uri="{FF2B5EF4-FFF2-40B4-BE49-F238E27FC236}">
                  <a16:creationId xmlns:a16="http://schemas.microsoft.com/office/drawing/2014/main" id="{67C361CD-A1B1-F6FB-E4B8-667B0D61AC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14"/>
            <a:stretch/>
          </p:blipFill>
          <p:spPr bwMode="auto">
            <a:xfrm>
              <a:off x="549915" y="1074230"/>
              <a:ext cx="2895650" cy="4284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ванная, посуда, Кольцо унитаза, комната отдыха&#10;&#10;Автоматически созданное описание">
              <a:extLst>
                <a:ext uri="{FF2B5EF4-FFF2-40B4-BE49-F238E27FC236}">
                  <a16:creationId xmlns:a16="http://schemas.microsoft.com/office/drawing/2014/main" id="{E1319729-5C17-9B1A-8BEC-B92FA0774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664" b="84780" l="13767" r="89180">
                          <a14:foregroundMark x1="32459" y1="38030" x2="66976" y2="67824"/>
                          <a14:foregroundMark x1="66976" y1="67824" x2="66976" y2="67824"/>
                          <a14:foregroundMark x1="59952" y1="43278" x2="75131" y2="61405"/>
                          <a14:foregroundMark x1="52927" y1="84780" x2="50585" y2="61970"/>
                          <a14:foregroundMark x1="13767" y1="47356" x2="41260" y2="67824"/>
                          <a14:foregroundMark x1="18450" y1="40937" x2="58175" y2="68995"/>
                          <a14:foregroundMark x1="58175" y1="68995" x2="58175" y2="68995"/>
                          <a14:foregroundMark x1="47073" y1="35688" x2="82761" y2="53815"/>
                          <a14:foregroundMark x1="84497" y1="49697" x2="86839" y2="58458"/>
                          <a14:foregroundMark x1="55874" y1="28664" x2="52362" y2="58458"/>
                          <a14:foregroundMark x1="89180" y1="50868" x2="33064" y2="49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4" t="25261" r="9445" b="13611"/>
            <a:stretch/>
          </p:blipFill>
          <p:spPr>
            <a:xfrm>
              <a:off x="1544076" y="3402225"/>
              <a:ext cx="1916989" cy="1454202"/>
            </a:xfrm>
            <a:prstGeom prst="rect">
              <a:avLst/>
            </a:prstGeom>
          </p:spPr>
        </p:pic>
        <p:pic>
          <p:nvPicPr>
            <p:cNvPr id="42" name="Picture 2" descr="Кнопка TWINS пластик хром глянцевый">
              <a:extLst>
                <a:ext uri="{FF2B5EF4-FFF2-40B4-BE49-F238E27FC236}">
                  <a16:creationId xmlns:a16="http://schemas.microsoft.com/office/drawing/2014/main" id="{3EEF3337-F415-0E9D-B3A3-4DEF5E74E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787" y="1305611"/>
              <a:ext cx="1191148" cy="917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2CCDEAC-5A03-BA3A-7953-F51BF270F41B}"/>
              </a:ext>
            </a:extLst>
          </p:cNvPr>
          <p:cNvSpPr txBox="1"/>
          <p:nvPr/>
        </p:nvSpPr>
        <p:spPr>
          <a:xfrm>
            <a:off x="719568" y="5519172"/>
            <a:ext cx="42985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27E00"/>
                </a:solidFill>
              </a:rPr>
              <a:t>64578</a:t>
            </a:r>
          </a:p>
          <a:p>
            <a:r>
              <a:rPr lang="ru-RU" sz="1600" dirty="0">
                <a:solidFill>
                  <a:srgbClr val="283D9E"/>
                </a:solidFill>
              </a:rPr>
              <a:t>Комплект </a:t>
            </a:r>
            <a:r>
              <a:rPr lang="en-US" sz="1600" dirty="0">
                <a:solidFill>
                  <a:srgbClr val="283D9E"/>
                </a:solidFill>
              </a:rPr>
              <a:t>STREET FUSION Vortex DPL EO slim </a:t>
            </a:r>
            <a:r>
              <a:rPr lang="ru-RU" sz="1600" dirty="0">
                <a:solidFill>
                  <a:srgbClr val="283D9E"/>
                </a:solidFill>
              </a:rPr>
              <a:t>инсталляция </a:t>
            </a:r>
            <a:r>
              <a:rPr lang="en-US" sz="1600" dirty="0">
                <a:solidFill>
                  <a:srgbClr val="283D9E"/>
                </a:solidFill>
              </a:rPr>
              <a:t>VECTOR </a:t>
            </a:r>
            <a:r>
              <a:rPr lang="ru-RU" sz="1600" dirty="0">
                <a:solidFill>
                  <a:srgbClr val="283D9E"/>
                </a:solidFill>
              </a:rPr>
              <a:t>кнопка </a:t>
            </a:r>
            <a:r>
              <a:rPr lang="en-US" sz="1600" dirty="0">
                <a:solidFill>
                  <a:srgbClr val="283D9E"/>
                </a:solidFill>
              </a:rPr>
              <a:t>TWINS </a:t>
            </a:r>
            <a:r>
              <a:rPr lang="ru-RU" sz="1600" dirty="0">
                <a:solidFill>
                  <a:srgbClr val="283D9E"/>
                </a:solidFill>
              </a:rPr>
              <a:t>пластик хром глянец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57586E3-2C3C-54CC-3363-0B98BE922A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2448" r="69181" b="2337"/>
          <a:stretch/>
        </p:blipFill>
        <p:spPr>
          <a:xfrm>
            <a:off x="7380245" y="5306195"/>
            <a:ext cx="927754" cy="1145415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AAE0C4AF-B7FE-C321-15B1-E70A11BC48ED}"/>
              </a:ext>
            </a:extLst>
          </p:cNvPr>
          <p:cNvSpPr/>
          <p:nvPr/>
        </p:nvSpPr>
        <p:spPr>
          <a:xfrm>
            <a:off x="723193" y="0"/>
            <a:ext cx="11464959" cy="704273"/>
          </a:xfrm>
          <a:custGeom>
            <a:avLst/>
            <a:gdLst/>
            <a:ahLst/>
            <a:cxnLst/>
            <a:rect l="l" t="t" r="r" b="b"/>
            <a:pathLst>
              <a:path w="18459450" h="710564">
                <a:moveTo>
                  <a:pt x="0" y="709965"/>
                </a:moveTo>
                <a:lnTo>
                  <a:pt x="18458916" y="709965"/>
                </a:lnTo>
                <a:lnTo>
                  <a:pt x="18458916" y="0"/>
                </a:lnTo>
                <a:lnTo>
                  <a:pt x="0" y="0"/>
                </a:lnTo>
                <a:lnTo>
                  <a:pt x="0" y="709965"/>
                </a:lnTo>
                <a:close/>
              </a:path>
            </a:pathLst>
          </a:custGeom>
          <a:solidFill>
            <a:srgbClr val="283D9E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071FDC41-88A4-FC92-F6E5-0928F101624C}"/>
              </a:ext>
            </a:extLst>
          </p:cNvPr>
          <p:cNvSpPr txBox="1"/>
          <p:nvPr/>
        </p:nvSpPr>
        <p:spPr>
          <a:xfrm>
            <a:off x="908909" y="160553"/>
            <a:ext cx="8218390" cy="383155"/>
          </a:xfrm>
          <a:prstGeom prst="rect">
            <a:avLst/>
          </a:prstGeom>
        </p:spPr>
        <p:txBody>
          <a:bodyPr vert="horz" wrap="square" lIns="0" tIns="10006" rIns="0" bIns="0" rtlCol="0">
            <a:spAutoFit/>
          </a:bodyPr>
          <a:lstStyle/>
          <a:p>
            <a:pPr marL="7697" marR="0" lvl="0" indent="0" algn="l" defTabSz="554218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24" b="1" kern="0" dirty="0">
                <a:solidFill>
                  <a:srgbClr val="FFFFFF"/>
                </a:solidFill>
                <a:latin typeface="Lato"/>
                <a:cs typeface="Lato"/>
              </a:rPr>
              <a:t>КОМПЛЕКТЫ</a:t>
            </a:r>
            <a:endParaRPr kumimoji="0" sz="2424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ato"/>
              <a:ea typeface="+mn-ea"/>
              <a:cs typeface="Lato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C99A0E66-074A-E3B1-35D0-625ED2FD3903}"/>
              </a:ext>
            </a:extLst>
          </p:cNvPr>
          <p:cNvSpPr/>
          <p:nvPr/>
        </p:nvSpPr>
        <p:spPr>
          <a:xfrm>
            <a:off x="-11866" y="0"/>
            <a:ext cx="735059" cy="704273"/>
          </a:xfrm>
          <a:custGeom>
            <a:avLst/>
            <a:gdLst/>
            <a:ahLst/>
            <a:cxnLst/>
            <a:rect l="l" t="t" r="r" b="b"/>
            <a:pathLst>
              <a:path w="1645285" h="710564">
                <a:moveTo>
                  <a:pt x="1645180" y="0"/>
                </a:moveTo>
                <a:lnTo>
                  <a:pt x="0" y="0"/>
                </a:lnTo>
                <a:lnTo>
                  <a:pt x="0" y="709962"/>
                </a:lnTo>
                <a:lnTo>
                  <a:pt x="1645180" y="709962"/>
                </a:lnTo>
                <a:lnTo>
                  <a:pt x="1645180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>
            <a:pPr marL="0" marR="0" lvl="0" indent="0" algn="l" defTabSz="55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1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Рисунок 13" descr="Изображение выглядит как Шрифт, текст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41B3B95-798F-0572-1619-B203CC9A1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264" y="190038"/>
            <a:ext cx="2545413" cy="32419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3440F43-3055-6493-CB79-1EF862132EBB}"/>
              </a:ext>
            </a:extLst>
          </p:cNvPr>
          <p:cNvSpPr txBox="1"/>
          <p:nvPr/>
        </p:nvSpPr>
        <p:spPr>
          <a:xfrm>
            <a:off x="6490338" y="3184725"/>
            <a:ext cx="527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83D9E"/>
                </a:solidFill>
              </a:rPr>
              <a:t>Инновационная система смыва VORTEX создает мощный, но тихий смыв, который эффективно очищает чашу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F01268-A501-552A-516D-CC8B27D36C43}"/>
              </a:ext>
            </a:extLst>
          </p:cNvPr>
          <p:cNvSpPr txBox="1"/>
          <p:nvPr/>
        </p:nvSpPr>
        <p:spPr>
          <a:xfrm>
            <a:off x="6490338" y="1152640"/>
            <a:ext cx="527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dirty="0">
                <a:solidFill>
                  <a:srgbClr val="283D9E"/>
                </a:solidFill>
                <a:effectLst/>
              </a:rPr>
              <a:t>Для рационального расхода воды смывная клавиша поддерживает два режима слива – стандартный и экономичный</a:t>
            </a:r>
            <a:endParaRPr lang="ru-RU" sz="1400" dirty="0">
              <a:solidFill>
                <a:srgbClr val="283D9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58AAD3-4C06-7165-DC0F-976FB212C66A}"/>
              </a:ext>
            </a:extLst>
          </p:cNvPr>
          <p:cNvSpPr txBox="1"/>
          <p:nvPr/>
        </p:nvSpPr>
        <p:spPr>
          <a:xfrm>
            <a:off x="6490338" y="2435549"/>
            <a:ext cx="527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dirty="0">
                <a:solidFill>
                  <a:srgbClr val="283D9E"/>
                </a:solidFill>
                <a:effectLst/>
              </a:rPr>
              <a:t>Сиденье с крышкой из износоустойчивого </a:t>
            </a:r>
            <a:r>
              <a:rPr lang="ru-RU" sz="1400" b="0" i="0" dirty="0" err="1">
                <a:solidFill>
                  <a:srgbClr val="283D9E"/>
                </a:solidFill>
                <a:effectLst/>
              </a:rPr>
              <a:t>дюропласта</a:t>
            </a:r>
            <a:r>
              <a:rPr lang="ru-RU" sz="1400" b="0" i="0" dirty="0">
                <a:solidFill>
                  <a:srgbClr val="283D9E"/>
                </a:solidFill>
                <a:effectLst/>
              </a:rPr>
              <a:t> оснащено механизмом плавного и бесшумного опускания</a:t>
            </a:r>
            <a:endParaRPr lang="ru-RU" sz="1400" dirty="0">
              <a:solidFill>
                <a:srgbClr val="283D9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530391-8E4F-0FD9-304B-9DE05C4A2DC7}"/>
              </a:ext>
            </a:extLst>
          </p:cNvPr>
          <p:cNvSpPr txBox="1"/>
          <p:nvPr/>
        </p:nvSpPr>
        <p:spPr>
          <a:xfrm>
            <a:off x="6495185" y="1901816"/>
            <a:ext cx="5044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283D9E"/>
                </a:solidFill>
                <a:effectLst/>
              </a:rPr>
              <a:t>Усиленная стальная рама выдерживает нагрузку до 400 кг</a:t>
            </a:r>
            <a:endParaRPr lang="ru-RU" sz="1400" dirty="0">
              <a:solidFill>
                <a:srgbClr val="283D9E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14A184E-D54F-9605-ACC7-C596B05603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511651"/>
            <a:ext cx="868710" cy="118102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38ADC1-132F-1074-CAF2-E5DE0308A9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582" y="4284951"/>
            <a:ext cx="868710" cy="118102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0247AA2-7FF1-4D12-AFE9-03BAC86F628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7546" y="5540373"/>
            <a:ext cx="828451" cy="118029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44041F-1318-FE3C-3232-BF63AABF3B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2313" y="4273483"/>
            <a:ext cx="840777" cy="1123538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E37290A-1E23-0A9A-83B0-B4D037432F9B}"/>
              </a:ext>
            </a:extLst>
          </p:cNvPr>
          <p:cNvSpPr/>
          <p:nvPr/>
        </p:nvSpPr>
        <p:spPr>
          <a:xfrm>
            <a:off x="7420101" y="6413652"/>
            <a:ext cx="976097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spc="20" dirty="0">
                <a:solidFill>
                  <a:srgbClr val="283D9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ОТСУТСТВИЕ ВНЕШНИХ КРЕПЛЕНИЙ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33D2270-826F-FCC3-981B-68BF9B6D3E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59355" y="5397454"/>
            <a:ext cx="1159801" cy="146908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9335066-2C30-71E2-F146-1EB8B62420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56971" y="4190388"/>
            <a:ext cx="990075" cy="1309191"/>
          </a:xfrm>
          <a:prstGeom prst="rect">
            <a:avLst/>
          </a:prstGeom>
        </p:spPr>
      </p:pic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C5DC7D33-4FAD-4030-8509-FCFB28E1D3A4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2430684" y="1427746"/>
            <a:ext cx="3696526" cy="177166"/>
          </a:xfrm>
          <a:prstGeom prst="straightConnector1">
            <a:avLst/>
          </a:prstGeom>
          <a:ln w="76200">
            <a:solidFill>
              <a:srgbClr val="283D9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80EFC63D-B6EC-69C3-42F8-303089E8B977}"/>
              </a:ext>
            </a:extLst>
          </p:cNvPr>
          <p:cNvCxnSpPr>
            <a:cxnSpLocks/>
          </p:cNvCxnSpPr>
          <p:nvPr/>
        </p:nvCxnSpPr>
        <p:spPr>
          <a:xfrm flipH="1">
            <a:off x="2201441" y="2109819"/>
            <a:ext cx="3863350" cy="414183"/>
          </a:xfrm>
          <a:prstGeom prst="straightConnector1">
            <a:avLst/>
          </a:prstGeom>
          <a:ln w="76200">
            <a:solidFill>
              <a:srgbClr val="283D9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70C7A98B-BFCF-B097-81FD-0862E3FD868C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2868835" y="2791892"/>
            <a:ext cx="3258375" cy="849604"/>
          </a:xfrm>
          <a:prstGeom prst="straightConnector1">
            <a:avLst/>
          </a:prstGeom>
          <a:ln w="76200">
            <a:solidFill>
              <a:srgbClr val="283D9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8E8E3CE5-D3D6-0AD4-2284-588FF4845A8C}"/>
              </a:ext>
            </a:extLst>
          </p:cNvPr>
          <p:cNvCxnSpPr>
            <a:cxnSpLocks/>
          </p:cNvCxnSpPr>
          <p:nvPr/>
        </p:nvCxnSpPr>
        <p:spPr>
          <a:xfrm flipH="1">
            <a:off x="3034198" y="3499375"/>
            <a:ext cx="3030593" cy="902303"/>
          </a:xfrm>
          <a:prstGeom prst="straightConnector1">
            <a:avLst/>
          </a:prstGeom>
          <a:ln w="76200">
            <a:solidFill>
              <a:srgbClr val="283D9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CB0EF439-80C3-07EB-D388-51AE429CF350}"/>
              </a:ext>
            </a:extLst>
          </p:cNvPr>
          <p:cNvSpPr/>
          <p:nvPr/>
        </p:nvSpPr>
        <p:spPr>
          <a:xfrm>
            <a:off x="6127210" y="1258982"/>
            <a:ext cx="337527" cy="337527"/>
          </a:xfrm>
          <a:prstGeom prst="roundRect">
            <a:avLst/>
          </a:prstGeom>
          <a:solidFill>
            <a:srgbClr val="283D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647B20D-1940-941C-0389-22967C41A4D4}"/>
              </a:ext>
            </a:extLst>
          </p:cNvPr>
          <p:cNvSpPr/>
          <p:nvPr/>
        </p:nvSpPr>
        <p:spPr>
          <a:xfrm>
            <a:off x="6127210" y="1941055"/>
            <a:ext cx="337527" cy="337527"/>
          </a:xfrm>
          <a:prstGeom prst="roundRect">
            <a:avLst/>
          </a:prstGeom>
          <a:solidFill>
            <a:srgbClr val="283D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B2C271BF-994B-8952-9B9E-14C3192F1E5E}"/>
              </a:ext>
            </a:extLst>
          </p:cNvPr>
          <p:cNvSpPr/>
          <p:nvPr/>
        </p:nvSpPr>
        <p:spPr>
          <a:xfrm>
            <a:off x="6127210" y="2623128"/>
            <a:ext cx="337527" cy="337527"/>
          </a:xfrm>
          <a:prstGeom prst="roundRect">
            <a:avLst/>
          </a:prstGeom>
          <a:solidFill>
            <a:srgbClr val="283D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EAA03644-DC6F-3AC5-2A1B-F02FEE4B8D32}"/>
              </a:ext>
            </a:extLst>
          </p:cNvPr>
          <p:cNvSpPr/>
          <p:nvPr/>
        </p:nvSpPr>
        <p:spPr>
          <a:xfrm>
            <a:off x="6127210" y="3330612"/>
            <a:ext cx="337527" cy="337527"/>
          </a:xfrm>
          <a:prstGeom prst="roundRect">
            <a:avLst/>
          </a:prstGeom>
          <a:solidFill>
            <a:srgbClr val="283D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4D8F94C-F26C-CEB8-3ABD-A4701A7512AE}"/>
              </a:ext>
            </a:extLst>
          </p:cNvPr>
          <p:cNvGrpSpPr/>
          <p:nvPr/>
        </p:nvGrpSpPr>
        <p:grpSpPr>
          <a:xfrm>
            <a:off x="7328333" y="4292594"/>
            <a:ext cx="1078685" cy="1218909"/>
            <a:chOff x="7328333" y="4292594"/>
            <a:chExt cx="1078685" cy="121890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A3F26E0-981D-9965-4516-7D40A702C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0287" y="4292594"/>
              <a:ext cx="834779" cy="1180292"/>
            </a:xfrm>
            <a:prstGeom prst="rect">
              <a:avLst/>
            </a:prstGeom>
          </p:spPr>
        </p:pic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37F22528-DA6E-EAA6-DE5F-5DE5B440F4DD}"/>
                </a:ext>
              </a:extLst>
            </p:cNvPr>
            <p:cNvSpPr/>
            <p:nvPr/>
          </p:nvSpPr>
          <p:spPr>
            <a:xfrm>
              <a:off x="7328333" y="5367503"/>
              <a:ext cx="1078685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rgbClr val="F27E00"/>
                  </a:solidFill>
                </a:rPr>
                <a:t>VORTEX</a:t>
              </a:r>
              <a:endParaRPr lang="ru-RU" sz="1000" dirty="0">
                <a:solidFill>
                  <a:srgbClr val="F27E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598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1D1DB32D610234ABC5F308C83F34655" ma:contentTypeVersion="18" ma:contentTypeDescription="Создание документа." ma:contentTypeScope="" ma:versionID="755b9188253add72ea3a2c870da8a8aa">
  <xsd:schema xmlns:xsd="http://www.w3.org/2001/XMLSchema" xmlns:xs="http://www.w3.org/2001/XMLSchema" xmlns:p="http://schemas.microsoft.com/office/2006/metadata/properties" xmlns:ns2="1a78357c-8057-4c42-bf95-e276cdf1ea60" xmlns:ns3="03e85184-4b34-443d-b15d-f7df7af73cfc" targetNamespace="http://schemas.microsoft.com/office/2006/metadata/properties" ma:root="true" ma:fieldsID="cea1bad59a6ccf93656dea823daf13de" ns2:_="" ns3:_="">
    <xsd:import namespace="1a78357c-8057-4c42-bf95-e276cdf1ea60"/>
    <xsd:import namespace="03e85184-4b34-443d-b15d-f7df7af73c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_x0031_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8357c-8057-4c42-bf95-e276cdf1ea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_x0031_" ma:index="13" nillable="true" ma:displayName="1" ma:format="Hyperlink" ma:internalName="_x0031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adbcbb2d-9cc9-4f1e-943e-0467804ec8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85184-4b34-443d-b15d-f7df7af73cf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0a199d2-307f-40ce-8bae-8afb82025f72}" ma:internalName="TaxCatchAll" ma:showField="CatchAllData" ma:web="03e85184-4b34-443d-b15d-f7df7af73c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87BD32-F88D-485A-BA56-93A393B2E8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866399-B7B8-47E8-8A91-B750AEFD9D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78357c-8057-4c42-bf95-e276cdf1ea60"/>
    <ds:schemaRef ds:uri="03e85184-4b34-443d-b15d-f7df7af73c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19066</TotalTime>
  <Words>406</Words>
  <Application>Microsoft Office PowerPoint</Application>
  <PresentationFormat>Широкоэкранный</PresentationFormat>
  <Paragraphs>50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Lato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 Balakireva</dc:creator>
  <cp:lastModifiedBy>Vladimir Izotov</cp:lastModifiedBy>
  <cp:revision>28</cp:revision>
  <dcterms:created xsi:type="dcterms:W3CDTF">2023-07-24T12:40:54Z</dcterms:created>
  <dcterms:modified xsi:type="dcterms:W3CDTF">2023-09-27T13:56:22Z</dcterms:modified>
</cp:coreProperties>
</file>