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9" r:id="rId3"/>
    <p:sldId id="260" r:id="rId4"/>
    <p:sldId id="292" r:id="rId5"/>
    <p:sldId id="261" r:id="rId6"/>
    <p:sldId id="262" r:id="rId7"/>
    <p:sldId id="283" r:id="rId8"/>
    <p:sldId id="293" r:id="rId9"/>
    <p:sldId id="281" r:id="rId10"/>
    <p:sldId id="286" r:id="rId11"/>
    <p:sldId id="285" r:id="rId12"/>
    <p:sldId id="294" r:id="rId13"/>
    <p:sldId id="290" r:id="rId14"/>
    <p:sldId id="289" r:id="rId15"/>
    <p:sldId id="266" r:id="rId16"/>
    <p:sldId id="267" r:id="rId17"/>
    <p:sldId id="288" r:id="rId18"/>
    <p:sldId id="265" r:id="rId19"/>
    <p:sldId id="268" r:id="rId20"/>
    <p:sldId id="263" r:id="rId21"/>
    <p:sldId id="270" r:id="rId22"/>
    <p:sldId id="287" r:id="rId23"/>
    <p:sldId id="295" r:id="rId24"/>
    <p:sldId id="284" r:id="rId25"/>
    <p:sldId id="276" r:id="rId26"/>
    <p:sldId id="291" r:id="rId27"/>
    <p:sldId id="272" r:id="rId28"/>
    <p:sldId id="277" r:id="rId29"/>
    <p:sldId id="273" r:id="rId30"/>
    <p:sldId id="296" r:id="rId31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2"/>
    <p:restoredTop sz="92308" autoAdjust="0"/>
  </p:normalViewPr>
  <p:slideViewPr>
    <p:cSldViewPr snapToGrid="0" snapToObjects="1">
      <p:cViewPr varScale="1">
        <p:scale>
          <a:sx n="106" d="100"/>
          <a:sy n="106" d="100"/>
        </p:scale>
        <p:origin x="100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320AD-28FD-2245-B41B-DD83B4C4E7A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2B18C-0A8E-E142-9D70-1889CDCB69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45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2B18C-0A8E-E142-9D70-1889CDCB699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53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2B18C-0A8E-E142-9D70-1889CDCB699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3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2B18C-0A8E-E142-9D70-1889CDCB699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09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2B18C-0A8E-E142-9D70-1889CDCB699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19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2B18C-0A8E-E142-9D70-1889CDCB699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71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2B18C-0A8E-E142-9D70-1889CDCB699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34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2B18C-0A8E-E142-9D70-1889CDCB699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25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D406-30C8-704C-9803-FDC180D72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1586B-3A32-2F4E-AD85-D7F05CA0D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C7695-0E7E-144A-9404-8AB947F4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E6CD-314E-434D-AF22-64E0FE6A4E52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2A702-8928-B340-9753-F98451F6A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5F4A6-3242-3447-AB7E-88D10ABE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7828-3417-6541-A2C9-D1BB11F74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7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3E146-2CCF-934A-99D5-138DFE0F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F8256-57B9-C949-A32F-123F683B4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136C1-1A3C-544D-B000-45040F96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E6CD-314E-434D-AF22-64E0FE6A4E52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94C03-D40D-AB49-B7C0-D6EC69C4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8AB86-4E64-8548-B282-D04C436A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7828-3417-6541-A2C9-D1BB11F74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8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708108-19EA-8E42-8361-3275358F12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1A181-D805-CB46-9E0A-4C3B5F13C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F1966-E386-A948-BF7A-C3A1B394C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E6CD-314E-434D-AF22-64E0FE6A4E52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17D29-E3FA-7444-8904-CC1D55BE0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93DD3-2825-0F4E-9AB9-7E7F29D7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7828-3417-6541-A2C9-D1BB11F74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7D086-1373-E648-8372-EEE242F9D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9CE9D-3EE4-8B43-AA91-09E38A48D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2944C-7B98-4D44-BDA5-7D3618978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E6CD-314E-434D-AF22-64E0FE6A4E52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529EA-282D-924D-B705-501C1C22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FE148-A7C6-F249-8B46-E5236206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7828-3417-6541-A2C9-D1BB11F74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6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47D6-5556-5E42-BA0F-1A2E53DF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5DFA5-9B9F-4440-84EF-6A97DF900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050A5-B9EC-A641-AB24-BCFFE01A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E6CD-314E-434D-AF22-64E0FE6A4E52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05C96-DCB0-BF41-A44A-E2F4062E9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C3D73-5121-5347-9296-C6F6D76E7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7828-3417-6541-A2C9-D1BB11F74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2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B02F-D9F2-AD45-91A1-FC45A1F08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647BE-F772-0B45-BFC5-FCCEBAF74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BCE93-2E5C-0D4F-A5E4-A4C43B88E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10C14-71A2-6246-A1B8-1864409F9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E6CD-314E-434D-AF22-64E0FE6A4E52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4CB79-561F-D34D-9FF0-9272D7214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C7DBB-00E5-1A4F-9D43-9AE04651F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7828-3417-6541-A2C9-D1BB11F74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4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9BAB-DE5B-7F48-A4AD-23162CF8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7CD70-5C43-A24A-8CE5-9D0A3B73A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B3340-89D8-D14E-8C34-E8AB7F93B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3B6EAE-ED3C-F146-9EA4-74A18D201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DEC9F-6918-A74B-B11B-55F42F0926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D72A0-06C6-4C43-8047-F097766AA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E6CD-314E-434D-AF22-64E0FE6A4E52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ED0CC0-AA47-DE40-92AE-1D1B555F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55561-7122-A94C-AAC4-58C4EDE2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7828-3417-6541-A2C9-D1BB11F74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3189-7492-B64A-9060-76DAEFAF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7D2332-ABCE-714E-991A-953F160D5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E6CD-314E-434D-AF22-64E0FE6A4E52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24723-7185-5941-AC9D-F1372A9DC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DFF7B-3E2F-E341-9F89-1B524EC4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7828-3417-6541-A2C9-D1BB11F74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6E2A2C-5A4C-AF44-A74B-D769595C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E6CD-314E-434D-AF22-64E0FE6A4E52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BE4CBD-F203-F341-AD2E-6C0AEE4AF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F1DCD-C7B6-DB48-B313-66F28EA1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7828-3417-6541-A2C9-D1BB11F74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64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B7FE-0D2C-1645-A6E3-BC0EEA00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93713-CBBC-5045-BEB3-B5DF68F89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38B5A-659B-4E45-A203-08C54C8C3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61660-9A2E-574F-BD4A-7A59E7722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E6CD-314E-434D-AF22-64E0FE6A4E52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2A7B0-378C-9747-94DF-A88B9A90C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071DC-819B-0F46-BAB1-275F65F65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7828-3417-6541-A2C9-D1BB11F74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56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E96B-8134-9E4C-AE49-BBF0555C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69412-EFEA-B240-9532-F27972A0A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121C4-425E-E44A-90C1-00FF1871F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9D76B-E7F4-0744-A715-0195ADA7E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E6CD-314E-434D-AF22-64E0FE6A4E52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30EBA-9E52-6542-AB65-87A75E7C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53E65-EFC8-A442-BA33-653C9298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7828-3417-6541-A2C9-D1BB11F74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3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ACDA6A-1828-9943-8140-3584302EA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F7177-D1E1-F24F-A7A3-5E10DB61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2C98-6A3C-484D-B2CC-A517A77CC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3E6CD-314E-434D-AF22-64E0FE6A4E52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DA1FB-99F3-AB4C-B6A5-DA3B7009D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3EFF-92F8-7C4B-BD68-36665009B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77828-3417-6541-A2C9-D1BB11F74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7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emf"/><Relationship Id="rId9" Type="http://schemas.openxmlformats.org/officeDocument/2006/relationships/image" Target="../media/image9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03.png"/><Relationship Id="rId4" Type="http://schemas.openxmlformats.org/officeDocument/2006/relationships/video" Target="../media/media2.MP4"/><Relationship Id="rId9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65833EC-0539-CD4A-B78F-F1CBB1A5F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8" t="315" r="5525" b="-230"/>
          <a:stretch/>
        </p:blipFill>
        <p:spPr>
          <a:xfrm>
            <a:off x="-85725" y="-66675"/>
            <a:ext cx="12344399" cy="6991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B3A631-3C7C-164A-9304-37D3436AC7F7}"/>
              </a:ext>
            </a:extLst>
          </p:cNvPr>
          <p:cNvSpPr txBox="1"/>
          <p:nvPr/>
        </p:nvSpPr>
        <p:spPr>
          <a:xfrm>
            <a:off x="2133601" y="4238447"/>
            <a:ext cx="811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  <a:latin typeface="Rebrand Dis" pitchFamily="2" charset="77"/>
              </a:rPr>
              <a:t>Инженерные системы безопасности</a:t>
            </a:r>
            <a:endParaRPr lang="en-US" sz="2800" b="1" dirty="0">
              <a:solidFill>
                <a:srgbClr val="00B0F0"/>
              </a:solidFill>
              <a:latin typeface="Rebrand Dis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6C5AA4-DFB3-E245-BA8D-73EFC3313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89" y="449629"/>
            <a:ext cx="2628900" cy="52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1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20658" y="971502"/>
            <a:ext cx="4283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Premium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48117" y="980929"/>
            <a:ext cx="5257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Premium Radio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15" y="1345680"/>
            <a:ext cx="5447574" cy="5372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299" y="1383266"/>
            <a:ext cx="5149729" cy="535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86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24759" y="963665"/>
            <a:ext cx="415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Winner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6288390" y="963665"/>
            <a:ext cx="374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Winner Radio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188" y="1403558"/>
            <a:ext cx="5373675" cy="53877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67" y="1648539"/>
            <a:ext cx="4826589" cy="511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93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24759" y="963665"/>
            <a:ext cx="415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Standard Wi-Fi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59" y="1507785"/>
            <a:ext cx="791812" cy="788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620" y="963665"/>
            <a:ext cx="5693542" cy="5762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40" y="3054628"/>
            <a:ext cx="3160176" cy="118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16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3162" y="995718"/>
            <a:ext cx="6553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Ultimate 220/12v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66893" y="1675177"/>
            <a:ext cx="693772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 Редуктор электропривода изготовлен полностью из металла.</a:t>
            </a:r>
            <a:br>
              <a:rPr lang="ru-RU" sz="1600" dirty="0">
                <a:latin typeface="Rebrand Txt Medium" pitchFamily="2" charset="77"/>
              </a:rPr>
            </a:b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 В шаровом электроприводе отсутствуют электрические контакты.</a:t>
            </a:r>
            <a:br>
              <a:rPr lang="ru-RU" sz="1600" dirty="0">
                <a:latin typeface="Rebrand Txt Medium" pitchFamily="2" charset="77"/>
              </a:rPr>
            </a:b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 Положение шарового крана определяется бесконтактным оптическим методом.</a:t>
            </a:r>
            <a:br>
              <a:rPr lang="ru-RU" sz="1600" dirty="0">
                <a:latin typeface="Rebrand Txt Medium" pitchFamily="2" charset="77"/>
              </a:rPr>
            </a:b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 Электродвигатель без щеток.</a:t>
            </a:r>
            <a:br>
              <a:rPr lang="ru-RU" sz="1600" dirty="0">
                <a:latin typeface="Rebrand Txt Medium" pitchFamily="2" charset="77"/>
              </a:rPr>
            </a:b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 Электропривод выполнен в герметичном корпусе IP65.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 Класс защиты </a:t>
            </a:r>
            <a:r>
              <a:rPr lang="en-US" sz="1600" dirty="0">
                <a:latin typeface="Rebrand Txt Medium" pitchFamily="2" charset="77"/>
              </a:rPr>
              <a:t>IP65.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 Максимальный крутящий момент</a:t>
            </a:r>
            <a:r>
              <a:rPr lang="en-US" sz="1600" dirty="0">
                <a:latin typeface="Rebrand Txt Medium" pitchFamily="2" charset="77"/>
              </a:rPr>
              <a:t> 10 </a:t>
            </a:r>
            <a:r>
              <a:rPr lang="ru-RU" sz="1600" dirty="0" err="1">
                <a:latin typeface="Rebrand Txt Medium" pitchFamily="2" charset="77"/>
              </a:rPr>
              <a:t>Н·м</a:t>
            </a:r>
            <a:r>
              <a:rPr lang="ru-RU" sz="1600" dirty="0">
                <a:latin typeface="Rebrand Txt Medium" pitchFamily="2" charset="77"/>
              </a:rPr>
              <a:t> (</a:t>
            </a:r>
            <a:r>
              <a:rPr lang="en-US" sz="1600" dirty="0">
                <a:latin typeface="Rebrand Txt Medium" pitchFamily="2" charset="77"/>
              </a:rPr>
              <a:t>100</a:t>
            </a:r>
            <a:r>
              <a:rPr lang="ru-RU" sz="1600" dirty="0">
                <a:latin typeface="Rebrand Txt Medium" pitchFamily="2" charset="77"/>
              </a:rPr>
              <a:t> </a:t>
            </a:r>
            <a:r>
              <a:rPr lang="ru-RU" sz="1600" dirty="0" err="1">
                <a:latin typeface="Rebrand Txt Medium" pitchFamily="2" charset="77"/>
              </a:rPr>
              <a:t>кг·см</a:t>
            </a:r>
            <a:r>
              <a:rPr lang="ru-RU" sz="1600" dirty="0">
                <a:latin typeface="Rebrand Txt Medium" pitchFamily="2" charset="77"/>
              </a:rPr>
              <a:t>)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 Время поворота шарового крана на 90°</a:t>
            </a:r>
            <a:r>
              <a:rPr lang="en-US" sz="1600" dirty="0">
                <a:latin typeface="Rebrand Txt Medium" pitchFamily="2" charset="77"/>
              </a:rPr>
              <a:t> - 15 </a:t>
            </a:r>
            <a:r>
              <a:rPr lang="ru-RU" sz="1600" dirty="0">
                <a:latin typeface="Rebrand Txt Medium" pitchFamily="2" charset="77"/>
              </a:rPr>
              <a:t>секунд.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 Размер проходного сечения шарового крана: ½ʺ (15</a:t>
            </a:r>
            <a:r>
              <a:rPr lang="en-US" sz="1600" dirty="0">
                <a:latin typeface="Rebrand Txt Medium" pitchFamily="2" charset="77"/>
              </a:rPr>
              <a:t>mm</a:t>
            </a:r>
            <a:r>
              <a:rPr lang="ru-RU" sz="1600" dirty="0">
                <a:latin typeface="Rebrand Txt Medium" pitchFamily="2" charset="77"/>
              </a:rPr>
              <a:t>), ¾ʺ (20</a:t>
            </a:r>
            <a:r>
              <a:rPr lang="en-US" sz="1600" dirty="0">
                <a:latin typeface="Rebrand Txt Medium" pitchFamily="2" charset="77"/>
              </a:rPr>
              <a:t>mm)</a:t>
            </a:r>
            <a:r>
              <a:rPr lang="ru-RU" sz="1600" dirty="0">
                <a:latin typeface="Rebrand Txt Medium" pitchFamily="2" charset="77"/>
              </a:rPr>
              <a:t>, 1</a:t>
            </a:r>
            <a:r>
              <a:rPr lang="en-US" sz="1600" dirty="0">
                <a:latin typeface="Rebrand Txt Medium" pitchFamily="2" charset="77"/>
              </a:rPr>
              <a:t> </a:t>
            </a:r>
            <a:r>
              <a:rPr lang="ru-RU" sz="1600" dirty="0">
                <a:latin typeface="Rebrand Txt Medium" pitchFamily="2" charset="77"/>
              </a:rPr>
              <a:t>(25</a:t>
            </a:r>
            <a:r>
              <a:rPr lang="en-US" sz="1600" dirty="0">
                <a:latin typeface="Rebrand Txt Medium" pitchFamily="2" charset="77"/>
              </a:rPr>
              <a:t>mm)</a:t>
            </a:r>
            <a:endParaRPr lang="ru-RU" sz="1600" dirty="0">
              <a:latin typeface="Rebrand Txt Medium" pitchFamily="2" charset="7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62" y="1955548"/>
            <a:ext cx="3903115" cy="387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5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26940" y="969297"/>
            <a:ext cx="8995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Ultimate </a:t>
            </a:r>
            <a:r>
              <a:rPr lang="ru-RU" sz="2400" b="1" dirty="0">
                <a:solidFill>
                  <a:srgbClr val="0070C0"/>
                </a:solidFill>
                <a:latin typeface="Rebrand Dis" pitchFamily="2" charset="77"/>
              </a:rPr>
              <a:t>—</a:t>
            </a:r>
            <a:r>
              <a:rPr lang="en-US" sz="2400" b="1" dirty="0">
                <a:solidFill>
                  <a:srgbClr val="0070C0"/>
                </a:solidFill>
                <a:latin typeface="Rebrand Dis" pitchFamily="2" charset="77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продумано до мелочей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677" y="4161421"/>
            <a:ext cx="2715411" cy="27154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13282"/>
          <a:stretch/>
        </p:blipFill>
        <p:spPr>
          <a:xfrm>
            <a:off x="4306912" y="4311372"/>
            <a:ext cx="3566711" cy="2296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51" y="4186267"/>
            <a:ext cx="3647651" cy="2639158"/>
          </a:xfrm>
          <a:prstGeom prst="rect">
            <a:avLst/>
          </a:prstGeom>
        </p:spPr>
      </p:pic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D4F3F4AE-9B8D-384A-910A-BA8379154E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t="1825" r="5631" b="38068"/>
          <a:stretch/>
        </p:blipFill>
        <p:spPr>
          <a:xfrm>
            <a:off x="2442617" y="1691997"/>
            <a:ext cx="4570111" cy="2711353"/>
          </a:xfrm>
          <a:prstGeom prst="rect">
            <a:avLst/>
          </a:prstGeom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1CB42B3B-F279-6D42-9525-03A676F8C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86" y="1683907"/>
            <a:ext cx="1808471" cy="2711353"/>
          </a:xfrm>
          <a:prstGeom prst="rect">
            <a:avLst/>
          </a:prstGeom>
        </p:spPr>
      </p:pic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1F58E450-D52A-CB49-BBDD-786F787DCC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139" y="1691997"/>
            <a:ext cx="4055681" cy="26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30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06600" y="987453"/>
            <a:ext cx="835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Professional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 12/220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v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4696193" y="1394324"/>
            <a:ext cx="7012945" cy="64409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Высокий момент на валу двигателя исключает выход привода из строя вследствие «закисания» шарового крана при долгой эксплуатации.</a:t>
            </a: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Редуктор электропривода изготовлен полностью из металла.</a:t>
            </a: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Положение шарового крана определяется бесконтактным оптическим методом, что обеспечивает высокую степень точности и надежности в эксплуатации</a:t>
            </a:r>
            <a:r>
              <a:rPr lang="en-US" sz="1600" dirty="0">
                <a:latin typeface="Rebrand Txt Medium" pitchFamily="2" charset="77"/>
              </a:rPr>
              <a:t>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Электродвигатель без щеток.</a:t>
            </a: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Электропривод выполнен в герметичном корпусе IP65.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Форсированный режим. Функция динамического увеличения крутящего момента при старте.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Максимальный крутящий момент 45 </a:t>
            </a:r>
            <a:r>
              <a:rPr lang="ru-RU" sz="1600" dirty="0" err="1">
                <a:latin typeface="Rebrand Txt Medium" pitchFamily="2" charset="77"/>
              </a:rPr>
              <a:t>Н·м</a:t>
            </a:r>
            <a:r>
              <a:rPr lang="ru-RU" sz="1600" dirty="0">
                <a:latin typeface="Rebrand Txt Medium" pitchFamily="2" charset="77"/>
              </a:rPr>
              <a:t> (450 </a:t>
            </a:r>
            <a:r>
              <a:rPr lang="ru-RU" sz="1600" dirty="0" err="1">
                <a:latin typeface="Rebrand Txt Medium" pitchFamily="2" charset="77"/>
              </a:rPr>
              <a:t>кг·см</a:t>
            </a:r>
            <a:r>
              <a:rPr lang="ru-RU" sz="1600" dirty="0">
                <a:latin typeface="Rebrand Txt Medium" pitchFamily="2" charset="77"/>
              </a:rPr>
              <a:t>)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Время поворота шарового крана на 90°</a:t>
            </a:r>
            <a:r>
              <a:rPr lang="en-US" sz="1600" dirty="0">
                <a:latin typeface="Rebrand Txt Medium" pitchFamily="2" charset="77"/>
              </a:rPr>
              <a:t> -  </a:t>
            </a:r>
            <a:r>
              <a:rPr lang="ru-RU" sz="1600" dirty="0">
                <a:latin typeface="Rebrand Txt Medium" pitchFamily="2" charset="77"/>
              </a:rPr>
              <a:t>30</a:t>
            </a:r>
            <a:r>
              <a:rPr lang="en-US" sz="1600" dirty="0">
                <a:latin typeface="Rebrand Txt Medium" pitchFamily="2" charset="77"/>
              </a:rPr>
              <a:t> </a:t>
            </a:r>
            <a:r>
              <a:rPr lang="ru-RU" sz="1600" dirty="0">
                <a:latin typeface="Rebrand Txt Medium" pitchFamily="2" charset="77"/>
              </a:rPr>
              <a:t>секунд.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Размер проходного сечения шарового крана: ½ʺ (15</a:t>
            </a:r>
            <a:r>
              <a:rPr lang="en-US" sz="1600" dirty="0">
                <a:latin typeface="Rebrand Txt Medium" pitchFamily="2" charset="77"/>
              </a:rPr>
              <a:t>mm</a:t>
            </a:r>
            <a:r>
              <a:rPr lang="ru-RU" sz="1600" dirty="0">
                <a:latin typeface="Rebrand Txt Medium" pitchFamily="2" charset="77"/>
              </a:rPr>
              <a:t>), ¾ʺ (20</a:t>
            </a:r>
            <a:r>
              <a:rPr lang="en-US" sz="1600" dirty="0">
                <a:latin typeface="Rebrand Txt Medium" pitchFamily="2" charset="77"/>
              </a:rPr>
              <a:t>mm)</a:t>
            </a:r>
            <a:r>
              <a:rPr lang="ru-RU" sz="1600" dirty="0">
                <a:latin typeface="Rebrand Txt Medium" pitchFamily="2" charset="77"/>
              </a:rPr>
              <a:t>, 1ʺ (25</a:t>
            </a:r>
            <a:r>
              <a:rPr lang="en-US" sz="1600" dirty="0">
                <a:latin typeface="Rebrand Txt Medium" pitchFamily="2" charset="77"/>
              </a:rPr>
              <a:t>mm</a:t>
            </a:r>
            <a:r>
              <a:rPr lang="ru-RU" sz="1600" dirty="0">
                <a:latin typeface="Rebrand Txt Medium" pitchFamily="2" charset="77"/>
              </a:rPr>
              <a:t>), 1¼ʺ (32</a:t>
            </a:r>
            <a:r>
              <a:rPr lang="en-US" sz="1600" dirty="0">
                <a:latin typeface="Rebrand Txt Medium" pitchFamily="2" charset="77"/>
              </a:rPr>
              <a:t>mm)</a:t>
            </a:r>
            <a:r>
              <a:rPr lang="ru-RU" sz="1600" dirty="0">
                <a:latin typeface="Rebrand Txt Medium" pitchFamily="2" charset="77"/>
              </a:rPr>
              <a:t>, 1½ʺ(40</a:t>
            </a:r>
            <a:r>
              <a:rPr lang="en-US" sz="1600" dirty="0">
                <a:latin typeface="Rebrand Txt Medium" pitchFamily="2" charset="77"/>
              </a:rPr>
              <a:t>mm)</a:t>
            </a:r>
            <a:r>
              <a:rPr lang="ru-RU" sz="1600" dirty="0">
                <a:latin typeface="Rebrand Txt Medium" pitchFamily="2" charset="77"/>
              </a:rPr>
              <a:t>, 2ʺ (50</a:t>
            </a:r>
            <a:r>
              <a:rPr lang="en-US" sz="1600" dirty="0">
                <a:latin typeface="Rebrand Txt Medium" pitchFamily="2" charset="77"/>
              </a:rPr>
              <a:t>mm).</a:t>
            </a: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00" y="1747318"/>
            <a:ext cx="4015190" cy="405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24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2">
            <a:extLst>
              <a:ext uri="{FF2B5EF4-FFF2-40B4-BE49-F238E27FC236}">
                <a16:creationId xmlns:a16="http://schemas.microsoft.com/office/drawing/2014/main" id="{121EDD8C-9E16-9443-9D25-9B0146E14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4466"/>
          <a:stretch/>
        </p:blipFill>
        <p:spPr>
          <a:xfrm>
            <a:off x="3771080" y="1688583"/>
            <a:ext cx="4725011" cy="45155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00477" y="995151"/>
            <a:ext cx="8995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Professional </a:t>
            </a:r>
            <a:r>
              <a:rPr lang="ru-RU" sz="2400" b="1" dirty="0">
                <a:solidFill>
                  <a:srgbClr val="0070C0"/>
                </a:solidFill>
                <a:latin typeface="Rebrand Dis" pitchFamily="2" charset="77"/>
              </a:rPr>
              <a:t>—</a:t>
            </a:r>
            <a:r>
              <a:rPr lang="en-US" sz="2400" b="1" dirty="0">
                <a:solidFill>
                  <a:srgbClr val="0070C0"/>
                </a:solidFill>
                <a:latin typeface="Rebrand Dis" pitchFamily="2" charset="77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продумано до мелочей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pic>
        <p:nvPicPr>
          <p:cNvPr id="17" name="Рисунок 1">
            <a:extLst>
              <a:ext uri="{FF2B5EF4-FFF2-40B4-BE49-F238E27FC236}">
                <a16:creationId xmlns:a16="http://schemas.microsoft.com/office/drawing/2014/main" id="{42F6E71A-D19C-B644-95AF-3E5F725AE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2913"/>
          <a:stretch/>
        </p:blipFill>
        <p:spPr>
          <a:xfrm>
            <a:off x="435942" y="1671649"/>
            <a:ext cx="3077723" cy="42413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157" y="1886414"/>
            <a:ext cx="3491021" cy="335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45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28093" y="965381"/>
            <a:ext cx="8340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Winner 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и 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Winner Radio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87AF1-90ED-4845-AF83-71CD4DBB2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7" r="16310" b="7629"/>
          <a:stretch/>
        </p:blipFill>
        <p:spPr>
          <a:xfrm>
            <a:off x="328093" y="1653920"/>
            <a:ext cx="4281773" cy="5204080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5713242" y="982495"/>
            <a:ext cx="5911066" cy="55225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solidFill>
                <a:srgbClr val="0070C0"/>
              </a:solidFill>
              <a:latin typeface="Rebrand Txt Medium" pitchFamily="2" charset="77"/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solidFill>
                <a:srgbClr val="0070C0"/>
              </a:solidFill>
              <a:latin typeface="Rebrand Txt Medium" pitchFamily="2" charset="77"/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Автономная работа</a:t>
            </a:r>
            <a:r>
              <a:rPr lang="en-US" sz="1600" dirty="0">
                <a:latin typeface="Rebrand Txt Medium" pitchFamily="2" charset="77"/>
              </a:rPr>
              <a:t>.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Контроль заряда батареей. 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Встроенная функция контроля протечки воды. 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Световое и звуковое оповещение 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Ручное управление положением шарового крана 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Размер проходного сечения шарового крана: ½ʺ (15</a:t>
            </a:r>
            <a:r>
              <a:rPr lang="en-US" sz="1600" dirty="0">
                <a:latin typeface="Rebrand Txt Medium" pitchFamily="2" charset="77"/>
              </a:rPr>
              <a:t>mm</a:t>
            </a:r>
            <a:r>
              <a:rPr lang="ru-RU" sz="1600" dirty="0">
                <a:latin typeface="Rebrand Txt Medium" pitchFamily="2" charset="77"/>
              </a:rPr>
              <a:t>), ¾ʺ (20</a:t>
            </a:r>
            <a:r>
              <a:rPr lang="en-US" sz="1600" dirty="0">
                <a:latin typeface="Rebrand Txt Medium" pitchFamily="2" charset="77"/>
              </a:rPr>
              <a:t>mm)</a:t>
            </a:r>
            <a:r>
              <a:rPr lang="ru-RU" sz="1600" dirty="0">
                <a:latin typeface="Rebrand Txt Medium" pitchFamily="2" charset="77"/>
              </a:rPr>
              <a:t>, 1ʺ (25</a:t>
            </a:r>
            <a:r>
              <a:rPr lang="en-US" sz="1600" dirty="0">
                <a:latin typeface="Rebrand Txt Medium" pitchFamily="2" charset="77"/>
              </a:rPr>
              <a:t>mm</a:t>
            </a:r>
            <a:r>
              <a:rPr lang="ru-RU" sz="1600" dirty="0">
                <a:latin typeface="Rebrand Txt Medium" pitchFamily="2" charset="77"/>
              </a:rPr>
              <a:t>).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Класс защиты </a:t>
            </a:r>
            <a:r>
              <a:rPr lang="en-US" sz="1600" dirty="0">
                <a:latin typeface="Rebrand Txt Medium" pitchFamily="2" charset="77"/>
              </a:rPr>
              <a:t>IP65.</a:t>
            </a:r>
            <a:endParaRPr lang="ru-RU" sz="1600" dirty="0">
              <a:latin typeface="Rebrand Txt Medium" pitchFamily="2" charset="77"/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4114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15490" y="961659"/>
            <a:ext cx="8995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Winner </a:t>
            </a:r>
            <a:r>
              <a:rPr lang="ru-RU" sz="2400" b="1" dirty="0">
                <a:solidFill>
                  <a:srgbClr val="0070C0"/>
                </a:solidFill>
                <a:latin typeface="Rebrand Dis" pitchFamily="2" charset="77"/>
              </a:rPr>
              <a:t>—</a:t>
            </a:r>
            <a:r>
              <a:rPr lang="en-US" sz="2400" b="1" dirty="0">
                <a:solidFill>
                  <a:srgbClr val="0070C0"/>
                </a:solidFill>
                <a:latin typeface="Rebrand Dis" pitchFamily="2" charset="77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продумано до мелочей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484" y="1700747"/>
            <a:ext cx="9469500" cy="23057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943" y="4053671"/>
            <a:ext cx="3176785" cy="25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23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06729" y="1015895"/>
            <a:ext cx="10062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Rebrand Dis SemiBold" pitchFamily="2" charset="77"/>
              </a:rPr>
              <a:t>НОВИНКА!</a:t>
            </a:r>
          </a:p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BUGATTI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 с грязевым фильтром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974" y="3138901"/>
            <a:ext cx="3196165" cy="3246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2" y="2009310"/>
            <a:ext cx="2688122" cy="2869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79" y="4850291"/>
            <a:ext cx="2591301" cy="2000130"/>
          </a:xfrm>
          <a:prstGeom prst="rect">
            <a:avLst/>
          </a:prstGeom>
        </p:spPr>
      </p:pic>
      <p:pic>
        <p:nvPicPr>
          <p:cNvPr id="9" name="Picture 4" descr="C:\Users\work_29\Desktop\презентация\Gidrolock_Presentation_длинна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1908" y="1970001"/>
            <a:ext cx="2025799" cy="1011944"/>
          </a:xfrm>
          <a:prstGeom prst="rect">
            <a:avLst/>
          </a:prstGeom>
          <a:noFill/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14BEF18A-9653-5A4A-8422-D0B7B50AACF4}"/>
              </a:ext>
            </a:extLst>
          </p:cNvPr>
          <p:cNvSpPr txBox="1">
            <a:spLocks/>
          </p:cNvSpPr>
          <p:nvPr/>
        </p:nvSpPr>
        <p:spPr>
          <a:xfrm>
            <a:off x="6105008" y="2202704"/>
            <a:ext cx="5812036" cy="44149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Фильтр предназначен для начальной очистки воды от механических примесей: окалина и другие частицы;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Подходит для труб диаметром 1/2 дюйма;</a:t>
            </a:r>
            <a:endParaRPr lang="ru-RU" sz="1600" dirty="0">
              <a:latin typeface="Rebrand Txt Medium" pitchFamily="2" charset="77"/>
              <a:ea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Изготовлен из </a:t>
            </a:r>
            <a:r>
              <a:rPr lang="ru-RU" sz="1600" dirty="0" err="1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горячекованной</a:t>
            </a:r>
            <a:r>
              <a:rPr lang="ru-RU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 латуни </a:t>
            </a:r>
            <a:r>
              <a:rPr lang="en-US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SW</a:t>
            </a:r>
            <a:r>
              <a:rPr lang="ru-RU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617</a:t>
            </a:r>
            <a:r>
              <a:rPr lang="en-US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N </a:t>
            </a:r>
            <a:r>
              <a:rPr lang="ru-RU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с                                                                      никелированным покрытием;                                                                        </a:t>
            </a:r>
            <a:endParaRPr lang="ru-RU" sz="1600" dirty="0">
              <a:latin typeface="Rebrand Txt Medium" pitchFamily="2" charset="77"/>
              <a:ea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Встроенный сетчатый фильтр;</a:t>
            </a:r>
            <a:endParaRPr lang="ru-RU" sz="1600" dirty="0">
              <a:latin typeface="Rebrand Txt Medium" pitchFamily="2" charset="77"/>
              <a:ea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Двухсторонняя внутренняя резьба;</a:t>
            </a:r>
            <a:endParaRPr lang="ru-RU" sz="1600" dirty="0">
              <a:latin typeface="Rebrand Txt Medium" pitchFamily="2" charset="77"/>
              <a:ea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Производство – Италия;</a:t>
            </a:r>
            <a:endParaRPr lang="ru-RU" sz="1600" dirty="0">
              <a:latin typeface="Rebrand Txt Medium" pitchFamily="2" charset="77"/>
              <a:ea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Гарантия – 10 лет;</a:t>
            </a:r>
            <a:endParaRPr lang="ru-RU" sz="1600" dirty="0">
              <a:latin typeface="Rebrand Txt Medium" pitchFamily="2" charset="77"/>
              <a:ea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Максимальное давление </a:t>
            </a:r>
            <a:r>
              <a:rPr lang="en-US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000000"/>
                </a:solidFill>
                <a:latin typeface="Rebrand Txt Medium" pitchFamily="2" charset="77"/>
                <a:ea typeface="Times New Roman" panose="02020603050405020304" pitchFamily="18" charset="0"/>
              </a:rPr>
              <a:t>бар) – 16;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Незаменим для дачи, загородного дома, офиса или городской квартиры, где качество воды не соответствует приемлемому уровню жесткости.</a:t>
            </a:r>
            <a:endParaRPr lang="ru-RU" sz="1600" dirty="0">
              <a:latin typeface="Rebrand Tx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en-US" sz="1600" dirty="0">
              <a:latin typeface="Rebrand Txt Medium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2509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27F9D7-EE29-C94D-8D37-A796FAAB5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" r="28461" b="4388"/>
          <a:stretch/>
        </p:blipFill>
        <p:spPr>
          <a:xfrm>
            <a:off x="5404103" y="2857149"/>
            <a:ext cx="6797041" cy="400999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3F51212-4FEA-324F-B183-D509AB5B3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008" y="3226960"/>
            <a:ext cx="5707992" cy="3394178"/>
          </a:xfrm>
        </p:spPr>
        <p:txBody>
          <a:bodyPr>
            <a:noAutofit/>
          </a:bodyPr>
          <a:lstStyle/>
          <a:p>
            <a:pPr algn="l"/>
            <a:r>
              <a:rPr lang="ru-RU" sz="1600" dirty="0">
                <a:latin typeface="Rebrand Txt Medium" pitchFamily="2" charset="77"/>
              </a:rPr>
              <a:t>Компания «</a:t>
            </a:r>
            <a:r>
              <a:rPr lang="ru-RU" sz="1600" dirty="0" err="1">
                <a:latin typeface="Rebrand Txt Medium" pitchFamily="2" charset="77"/>
              </a:rPr>
              <a:t>Гидроресурс</a:t>
            </a:r>
            <a:r>
              <a:rPr lang="ru-RU" sz="1600" dirty="0">
                <a:latin typeface="Rebrand Txt Medium" pitchFamily="2" charset="77"/>
              </a:rPr>
              <a:t>» основана в 2006 году. </a:t>
            </a:r>
            <a:endParaRPr lang="en-US" sz="1600" dirty="0">
              <a:latin typeface="Rebrand Txt Medium" pitchFamily="2" charset="77"/>
            </a:endParaRPr>
          </a:p>
          <a:p>
            <a:pPr algn="l"/>
            <a:r>
              <a:rPr lang="ru-RU" sz="1600" dirty="0">
                <a:latin typeface="Rebrand Txt Medium" pitchFamily="2" charset="77"/>
              </a:rPr>
              <a:t>Завод расположен в подмосковном городе Мытищи. </a:t>
            </a:r>
          </a:p>
          <a:p>
            <a:pPr algn="l"/>
            <a:r>
              <a:rPr lang="ru-RU" sz="1600" dirty="0">
                <a:latin typeface="Rebrand Txt Medium" pitchFamily="2" charset="77"/>
              </a:rPr>
              <a:t>Собственная конструкторско-инженерная база и производственные мощности позволяют выпускать широкий спектр оборудования, предназначенного для защиты жилых, общественных и производственных помещений и зданий от аварий в системах водоснабжения и отопления. </a:t>
            </a:r>
          </a:p>
          <a:p>
            <a:pPr algn="l"/>
            <a:r>
              <a:rPr lang="ru-RU" sz="1600" dirty="0">
                <a:latin typeface="Rebrand Txt Medium" pitchFamily="2" charset="77"/>
              </a:rPr>
              <a:t>Использование современных технологий и высококачественных материалов позволяет выпускать надежную и технологичную продукцию  не уступающую, а во многом и</a:t>
            </a:r>
            <a:r>
              <a:rPr lang="en-US" sz="1600" dirty="0">
                <a:latin typeface="Rebrand Txt Medium" pitchFamily="2" charset="77"/>
              </a:rPr>
              <a:t> </a:t>
            </a:r>
            <a:r>
              <a:rPr lang="ru-RU" sz="1600" dirty="0">
                <a:latin typeface="Rebrand Txt Medium" pitchFamily="2" charset="77"/>
              </a:rPr>
              <a:t>превосходящую</a:t>
            </a:r>
            <a:r>
              <a:rPr lang="en-US" sz="1600" dirty="0">
                <a:latin typeface="Rebrand Txt Medium" pitchFamily="2" charset="77"/>
              </a:rPr>
              <a:t> </a:t>
            </a:r>
            <a:r>
              <a:rPr lang="ru-RU" sz="1600" dirty="0">
                <a:latin typeface="Rebrand Txt Medium" pitchFamily="2" charset="77"/>
              </a:rPr>
              <a:t>мировые  аналоги.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3A631-3C7C-164A-9304-37D3436AC7F7}"/>
              </a:ext>
            </a:extLst>
          </p:cNvPr>
          <p:cNvSpPr txBox="1"/>
          <p:nvPr/>
        </p:nvSpPr>
        <p:spPr>
          <a:xfrm>
            <a:off x="388008" y="1299141"/>
            <a:ext cx="6238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" pitchFamily="2" charset="77"/>
              </a:rPr>
              <a:t>«</a:t>
            </a:r>
            <a:r>
              <a:rPr lang="ru-RU" sz="2400" b="1" dirty="0" err="1">
                <a:solidFill>
                  <a:srgbClr val="0070C0"/>
                </a:solidFill>
                <a:latin typeface="Rebrand Dis" pitchFamily="2" charset="77"/>
              </a:rPr>
              <a:t>Гидроресурс</a:t>
            </a:r>
            <a:r>
              <a:rPr lang="ru-RU" sz="2400" b="1" dirty="0">
                <a:solidFill>
                  <a:srgbClr val="0070C0"/>
                </a:solidFill>
                <a:latin typeface="Rebrand Dis" pitchFamily="2" charset="77"/>
              </a:rPr>
              <a:t>» —</a:t>
            </a:r>
          </a:p>
          <a:p>
            <a:r>
              <a:rPr lang="ru-RU" sz="2400" b="1" dirty="0">
                <a:solidFill>
                  <a:srgbClr val="0070C0"/>
                </a:solidFill>
                <a:latin typeface="Rebrand Dis" pitchFamily="2" charset="77"/>
              </a:rPr>
              <a:t>лидер в производстве оборудования, обеспечивающего безопасность эксплуатации инженерных сетей</a:t>
            </a:r>
          </a:p>
          <a:p>
            <a:endParaRPr lang="en-US" sz="2400" b="1" dirty="0">
              <a:solidFill>
                <a:srgbClr val="0070C0"/>
              </a:solidFill>
              <a:latin typeface="Rebrand Dis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4B7E78-9545-024B-9250-4EBDC306A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347" y="1218303"/>
            <a:ext cx="2584676" cy="250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73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3655064F-0AF6-2941-9014-F89A2C1B2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83"/>
          <a:stretch/>
        </p:blipFill>
        <p:spPr>
          <a:xfrm>
            <a:off x="2428564" y="1042016"/>
            <a:ext cx="3311363" cy="307559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9E7742-619B-C74D-A8FF-09D7C23D8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" r="8385" b="6574"/>
          <a:stretch/>
        </p:blipFill>
        <p:spPr>
          <a:xfrm>
            <a:off x="2243526" y="3987809"/>
            <a:ext cx="3681437" cy="2870192"/>
          </a:xfrm>
          <a:prstGeom prst="rect">
            <a:avLst/>
          </a:prstGeom>
        </p:spPr>
      </p:pic>
      <p:sp>
        <p:nvSpPr>
          <p:cNvPr id="11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5995447" y="965520"/>
            <a:ext cx="5921596" cy="52731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Простое подключение.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 err="1">
                <a:latin typeface="Rebrand Txt Medium" pitchFamily="2" charset="77"/>
              </a:rPr>
              <a:t>Автопроворот</a:t>
            </a:r>
            <a:r>
              <a:rPr lang="ru-RU" sz="1600" dirty="0">
                <a:latin typeface="Rebrand Txt Medium" pitchFamily="2" charset="77"/>
              </a:rPr>
              <a:t> кранов 2 (два) раза в месяц.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Возможность подключение до 200 проводных датчиков.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Лучшая цена при сохранении высокотехнологичных инженерных характеристик.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Гарантия 10 лет.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Подключение к блоку до 20 шаровых электроприводов.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Электрооборудование системы GIDROLOCK находится в защищенном герметичном корпусе IP65.</a:t>
            </a:r>
            <a:br>
              <a:rPr lang="ru-RU" sz="1600" dirty="0">
                <a:latin typeface="Rebrand Txt Medium" pitchFamily="2" charset="77"/>
              </a:rPr>
            </a:b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Встроенный радиоприемник для подключения до 3</a:t>
            </a:r>
            <a:r>
              <a:rPr lang="en-US" sz="1600" dirty="0">
                <a:latin typeface="Rebrand Txt Medium" pitchFamily="2" charset="77"/>
              </a:rPr>
              <a:t>2</a:t>
            </a:r>
            <a:r>
              <a:rPr lang="ru-RU" sz="1600" dirty="0">
                <a:latin typeface="Rebrand Txt Medium" pitchFamily="2" charset="77"/>
              </a:rPr>
              <a:t> беспроводных датчиков.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358" y="1077927"/>
            <a:ext cx="4773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Блок управления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Standard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5873" y="3702111"/>
            <a:ext cx="5067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Блок управления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Standard Radio</a:t>
            </a:r>
          </a:p>
        </p:txBody>
      </p:sp>
    </p:spTree>
    <p:extLst>
      <p:ext uri="{BB962C8B-B14F-4D97-AF65-F5344CB8AC3E}">
        <p14:creationId xmlns:p14="http://schemas.microsoft.com/office/powerpoint/2010/main" val="3395506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32440" y="953695"/>
            <a:ext cx="8011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Блок управления 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Gidrolock  WI-FI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6181" y="1738633"/>
            <a:ext cx="678872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Дистанционный мониторинг и управление системой защиты от протечек воды через мобильное приложение </a:t>
            </a:r>
            <a:r>
              <a:rPr lang="en-US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Smart Life</a:t>
            </a: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настроить сценарии работы устройств, к примеру, закрыть все краны при уходе из квартиры, удаленное управление положением крана (открыть/закрыть).</a:t>
            </a:r>
          </a:p>
          <a:p>
            <a:pPr marL="342900" lvl="0" indent="-342900" algn="just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Стабильный международный сервис с расширенной поддержкой.</a:t>
            </a:r>
          </a:p>
          <a:p>
            <a:pPr marL="342900" lvl="0" indent="-342900" algn="just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Новый современный пользовательский интерфейс.</a:t>
            </a:r>
          </a:p>
          <a:p>
            <a:pPr marL="342900" lvl="0" indent="-342900" algn="just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Можно расширить функционал, добавив множество умных устройств для Вашего дома.</a:t>
            </a:r>
          </a:p>
          <a:p>
            <a:pPr marL="342900" lvl="0" indent="-342900" algn="just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Поддерживает </a:t>
            </a:r>
            <a:r>
              <a:rPr lang="en-US" sz="1400" dirty="0" err="1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Yandex</a:t>
            </a:r>
            <a:r>
              <a:rPr lang="en-US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Алиса.</a:t>
            </a:r>
          </a:p>
          <a:p>
            <a:pPr marL="342900" lvl="0" indent="-342900" algn="just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подключения проводных и беспроводных датчиков, количество подключаемых беспроводных датчиков до 32 </a:t>
            </a:r>
            <a:r>
              <a:rPr lang="ru-RU" sz="1400" dirty="0" err="1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шт</a:t>
            </a: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, проводных датчиков до  200 шт.</a:t>
            </a:r>
          </a:p>
          <a:p>
            <a:pPr marL="342900" lvl="0" indent="-342900" algn="just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Автоматический </a:t>
            </a:r>
            <a:r>
              <a:rPr lang="ru-RU" sz="1400" dirty="0" err="1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проворот</a:t>
            </a: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 кранов дважды в месяц, защита от закисания кранов.</a:t>
            </a:r>
          </a:p>
          <a:p>
            <a:pPr marL="342900" lvl="0" indent="-342900" algn="just"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подключения ШЭП 220</a:t>
            </a:r>
            <a:r>
              <a:rPr lang="en-US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 с дополнительным блоком питания.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Push</a:t>
            </a: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-уведомление об аварии на смартфон.</a:t>
            </a:r>
          </a:p>
          <a:p>
            <a:pPr marL="342900" lvl="0" indent="-342900" algn="just">
              <a:spcAft>
                <a:spcPts val="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Rebrand Txt Medium"/>
                <a:ea typeface="Calibri" panose="020F0502020204030204" pitchFamily="34" charset="0"/>
                <a:cs typeface="Times New Roman" panose="02020603050405020304" pitchFamily="18" charset="0"/>
              </a:rPr>
              <a:t>Все выполненные действия записываются в журнал событий.</a:t>
            </a:r>
            <a:endParaRPr lang="ru-RU" sz="1400" dirty="0">
              <a:effectLst/>
              <a:latin typeface="Rebrand Txt Medium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869" y="-4800600"/>
            <a:ext cx="3357996" cy="3295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73" y="1836221"/>
            <a:ext cx="4054139" cy="3980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841" y="1666643"/>
            <a:ext cx="861719" cy="10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94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2093" y="1039640"/>
            <a:ext cx="5041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Блок управления 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Premium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 с АКБ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4593" y="3583581"/>
            <a:ext cx="4951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Блок управления 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Premium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 </a:t>
            </a:r>
          </a:p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с радиоприемником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90EF98AA-8362-0E45-A3E7-59C522696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83"/>
          <a:stretch/>
        </p:blipFill>
        <p:spPr>
          <a:xfrm>
            <a:off x="328090" y="1453718"/>
            <a:ext cx="2380604" cy="2196502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90EF98AA-8362-0E45-A3E7-59C522696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83"/>
          <a:stretch/>
        </p:blipFill>
        <p:spPr>
          <a:xfrm>
            <a:off x="73555" y="4377605"/>
            <a:ext cx="2587639" cy="23875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358" y="4483011"/>
            <a:ext cx="2743971" cy="2050270"/>
          </a:xfrm>
          <a:prstGeom prst="rect">
            <a:avLst/>
          </a:prstGeom>
        </p:spPr>
      </p:pic>
      <p:sp>
        <p:nvSpPr>
          <p:cNvPr id="15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5435600" y="792439"/>
            <a:ext cx="6341534" cy="56760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None/>
            </a:pP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Функция контроля состояния датчиков протечки воды по восьми зонам.</a:t>
            </a: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Функция контроля обрыва цепи датчиков протечки воды по восьми зонам</a:t>
            </a:r>
            <a:r>
              <a:rPr lang="en-US" sz="1600" dirty="0">
                <a:latin typeface="Rebrand Txt Medium" pitchFamily="2" charset="77"/>
              </a:rPr>
              <a:t> WSP+.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Звуковая и световая сигнализация при возникновении протечки воды по каждой из восьми зон.</a:t>
            </a: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Система снабжена функцией ручного дистанционного закрытия/открытия подачи воды.</a:t>
            </a: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Энергонезависимое питание.</a:t>
            </a: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Функция снижения энергопотребления. Экстренное открытие подачи воды c</a:t>
            </a:r>
            <a:r>
              <a:rPr lang="en-US" sz="1600" dirty="0">
                <a:latin typeface="Rebrand Txt Medium" pitchFamily="2" charset="77"/>
              </a:rPr>
              <a:t> </a:t>
            </a:r>
            <a:r>
              <a:rPr lang="ru-RU" sz="1600" dirty="0">
                <a:latin typeface="Rebrand Txt Medium" pitchFamily="2" charset="77"/>
              </a:rPr>
              <a:t>помощью переключателя</a:t>
            </a:r>
            <a:r>
              <a:rPr lang="en-US" sz="1600" dirty="0">
                <a:latin typeface="Rebrand Txt Medium" pitchFamily="2" charset="77"/>
              </a:rPr>
              <a:t>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Подключение к блоку управления до 200 проводных датчиков протечки воды.</a:t>
            </a: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Подключение к блоку управления до 6 шаровых электроприводов.</a:t>
            </a: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Защищенный от попадания воды корпус блока управления.</a:t>
            </a:r>
            <a:endParaRPr lang="en-US" sz="1600" dirty="0">
              <a:latin typeface="Rebrand Txt Medium" pitchFamily="2" charset="77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sz="1600" dirty="0">
                <a:latin typeface="Rebrand Txt Medium" pitchFamily="2" charset="77"/>
              </a:rPr>
              <a:t> </a:t>
            </a:r>
            <a:endParaRPr lang="en-US" sz="1600" dirty="0">
              <a:latin typeface="Rebrand Txt Medium" pitchFamily="2" charset="77"/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sz="1600" dirty="0">
              <a:latin typeface="Rebrand Txt Medium" pitchFamily="2" charset="7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358" y="1757808"/>
            <a:ext cx="1897343" cy="143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33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38182" y="1020684"/>
            <a:ext cx="7715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Модуль 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GIDROLOCK Wi-Fi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3681798" y="1482349"/>
            <a:ext cx="6286067" cy="9206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3681798" y="4144522"/>
            <a:ext cx="6546284" cy="12714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07" y="1876841"/>
            <a:ext cx="4914220" cy="4734869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4649241" y="2183397"/>
            <a:ext cx="6809408" cy="22165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Модуль GIDROLOCK </a:t>
            </a:r>
            <a:r>
              <a:rPr lang="ru-RU" sz="1600" dirty="0" err="1">
                <a:latin typeface="Rebrand Txt Medium" pitchFamily="2" charset="77"/>
              </a:rPr>
              <a:t>Wi-Fi</a:t>
            </a:r>
            <a:r>
              <a:rPr lang="ru-RU" sz="1600" dirty="0">
                <a:latin typeface="Rebrand Txt Medium" pitchFamily="2" charset="77"/>
              </a:rPr>
              <a:t> предназначен для подключения систем защиты от протечек </a:t>
            </a:r>
            <a:r>
              <a:rPr lang="ru-RU" sz="1600" dirty="0" err="1">
                <a:latin typeface="Rebrand Txt Medium" pitchFamily="2" charset="77"/>
              </a:rPr>
              <a:t>Gidrolock</a:t>
            </a:r>
            <a:r>
              <a:rPr lang="ru-RU" sz="1600" dirty="0">
                <a:latin typeface="Rebrand Txt Medium" pitchFamily="2" charset="77"/>
              </a:rPr>
              <a:t> к облачному сервису Умного дома </a:t>
            </a:r>
            <a:r>
              <a:rPr lang="ru-RU" sz="1600" dirty="0" err="1">
                <a:latin typeface="Rebrand Txt Medium" pitchFamily="2" charset="77"/>
              </a:rPr>
              <a:t>Tuya</a:t>
            </a:r>
            <a:r>
              <a:rPr lang="ru-RU" sz="1600" dirty="0">
                <a:latin typeface="Rebrand Txt Medium" pitchFamily="2" charset="77"/>
              </a:rPr>
              <a:t> через интерфейс </a:t>
            </a:r>
            <a:r>
              <a:rPr lang="ru-RU" sz="1600" dirty="0" err="1">
                <a:latin typeface="Rebrand Txt Medium" pitchFamily="2" charset="77"/>
              </a:rPr>
              <a:t>Wi-Fi</a:t>
            </a:r>
            <a:r>
              <a:rPr lang="ru-RU" sz="1600" dirty="0">
                <a:latin typeface="Rebrand Txt Medium" pitchFamily="2" charset="77"/>
              </a:rPr>
              <a:t>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Все команды и аварийные ситуации о протечки воды заносятся в журнал событий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Возможно управление состоянием шаровых кранов с электроприводами по расписанию.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04" y="1438381"/>
            <a:ext cx="791812" cy="78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54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AE39AD-23EC-9246-A0ED-0F3CEED78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26" b="10095"/>
          <a:stretch/>
        </p:blipFill>
        <p:spPr>
          <a:xfrm>
            <a:off x="1074808" y="1283206"/>
            <a:ext cx="4028167" cy="209354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84835" y="972288"/>
            <a:ext cx="7982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Датчики протечки 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WSP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/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WSP2 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и 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WSR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/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WSR LONG 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D77B4EE-36B7-7842-B349-CE67AC8A1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97" b="6763"/>
          <a:stretch/>
        </p:blipFill>
        <p:spPr>
          <a:xfrm>
            <a:off x="3446341" y="3064498"/>
            <a:ext cx="3970085" cy="244267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33A3B4A-8ED0-4248-ACA1-49C28FB5D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73" y="3897153"/>
            <a:ext cx="3751970" cy="2442674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7264400" y="1455638"/>
            <a:ext cx="4506715" cy="50711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Защита от брызг. 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Специальное антикоррозийное покрытие электродов датчика протечки воды золотом.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Нет регулировки чувствительности датчика.</a:t>
            </a:r>
            <a:br>
              <a:rPr lang="ru-RU" sz="1600" dirty="0">
                <a:latin typeface="Rebrand Txt Medium" pitchFamily="2" charset="77"/>
              </a:rPr>
            </a:br>
            <a:r>
              <a:rPr lang="ru-RU" sz="1600" dirty="0">
                <a:latin typeface="Rebrand Txt Medium" pitchFamily="2" charset="77"/>
              </a:rPr>
              <a:t> 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Благодаря небольшим размерам (высота датчика всего 8 мм) датчики протечки воды можно разместить в любых труднодоступных местах.</a:t>
            </a:r>
            <a:br>
              <a:rPr lang="ru-RU" sz="1600" dirty="0">
                <a:latin typeface="Rebrand Txt Medium" pitchFamily="2" charset="77"/>
              </a:rPr>
            </a:b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Функция защиты входного каскада от электростатического напряжения.</a:t>
            </a:r>
          </a:p>
          <a:p>
            <a:pPr marL="0" indent="0">
              <a:buClr>
                <a:srgbClr val="0070C0"/>
              </a:buClr>
              <a:buNone/>
            </a:pPr>
            <a:endParaRPr lang="ru-RU" sz="1600" dirty="0">
              <a:latin typeface="Rebrand Tx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01410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BDFA5F-3108-1648-9363-C9D93E1C1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86"/>
          <a:stretch/>
        </p:blipFill>
        <p:spPr>
          <a:xfrm>
            <a:off x="-22960" y="1671608"/>
            <a:ext cx="3982218" cy="40880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28841" y="958181"/>
            <a:ext cx="1139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Радиоприемник для датчиков 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WSR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 и пульт дистанционного управления 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930" y="4244849"/>
            <a:ext cx="3282952" cy="2386980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5436644" y="1365721"/>
            <a:ext cx="6286067" cy="47937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Простота установки, монтажа и настройки системы GIDROLOCK RADIO. Установить систему можно даже после окончания ремонта.</a:t>
            </a: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Подключение к радиоприемнику системы GIDROLOCK-RADIO до 10 </a:t>
            </a:r>
            <a:r>
              <a:rPr lang="ru-RU" sz="1600" dirty="0" err="1">
                <a:latin typeface="Rebrand Txt Medium" pitchFamily="2" charset="77"/>
              </a:rPr>
              <a:t>радиодатчиков</a:t>
            </a:r>
            <a:r>
              <a:rPr lang="ru-RU" sz="1600" dirty="0">
                <a:latin typeface="Rebrand Txt Medium" pitchFamily="2" charset="77"/>
              </a:rPr>
              <a:t> протечки воды.</a:t>
            </a:r>
            <a:endParaRPr lang="en-US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К одному блоку управления систем GIDROLOCK CONTROL, GIDROLOCK PREMIUM, 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Благодаря встроенной антенне в радиоприемнике, его можно установить в любом месте с уверенным уровнем радиосвязи. 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Материал панели: стекло </a:t>
            </a:r>
            <a:r>
              <a:rPr lang="ru-RU" sz="1600" dirty="0" err="1">
                <a:latin typeface="Rebrand Txt Medium" pitchFamily="2" charset="77"/>
              </a:rPr>
              <a:t>Lacobel</a:t>
            </a:r>
            <a:r>
              <a:rPr lang="ru-RU" sz="1600" dirty="0">
                <a:latin typeface="Rebrand Txt Medium" pitchFamily="2" charset="77"/>
              </a:rPr>
              <a:t> с элементом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2953047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38182" y="973474"/>
            <a:ext cx="7715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Радиоприемник 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S32 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и 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GSM 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модем </a:t>
            </a:r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3681798" y="1482349"/>
            <a:ext cx="6286067" cy="9206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Простота установки, монтажа и настройки системы.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Подключение до 32 </a:t>
            </a:r>
            <a:r>
              <a:rPr lang="ru-RU" sz="1600" dirty="0" err="1">
                <a:latin typeface="Rebrand Txt Medium" pitchFamily="2" charset="77"/>
              </a:rPr>
              <a:t>радиодатчиков</a:t>
            </a:r>
            <a:r>
              <a:rPr lang="ru-RU" sz="1600" dirty="0">
                <a:latin typeface="Rebrand Txt Medium" pitchFamily="2" charset="77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13" y="1367749"/>
            <a:ext cx="2676346" cy="2521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76" y="4283219"/>
            <a:ext cx="2676346" cy="2096302"/>
          </a:xfrm>
          <a:prstGeom prst="rect">
            <a:avLst/>
          </a:prstGeom>
        </p:spPr>
      </p:pic>
      <p:sp>
        <p:nvSpPr>
          <p:cNvPr id="9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3681798" y="4144522"/>
            <a:ext cx="6546284" cy="12714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Передача тревожных или информационных SMS-сообщений при возникновении аварийных ситуаций.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Управление электроприводами по средствам </a:t>
            </a:r>
            <a:r>
              <a:rPr lang="en-US" sz="1600" dirty="0">
                <a:latin typeface="Rebrand Txt Medium" pitchFamily="2" charset="77"/>
              </a:rPr>
              <a:t>SMS-</a:t>
            </a:r>
            <a:r>
              <a:rPr lang="ru-RU" sz="1600" dirty="0">
                <a:latin typeface="Rebrand Txt Medium" pitchFamily="2" charset="77"/>
              </a:rPr>
              <a:t>сообщений </a:t>
            </a:r>
          </a:p>
        </p:txBody>
      </p:sp>
    </p:spTree>
    <p:extLst>
      <p:ext uri="{BB962C8B-B14F-4D97-AF65-F5344CB8AC3E}">
        <p14:creationId xmlns:p14="http://schemas.microsoft.com/office/powerpoint/2010/main" val="3552187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25806" y="954078"/>
            <a:ext cx="1037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Умный манипулятор и датчик протечки для шарового крана (</a:t>
            </a:r>
            <a:r>
              <a:rPr lang="ru-RU" sz="2400" b="1" dirty="0" err="1">
                <a:solidFill>
                  <a:srgbClr val="0070C0"/>
                </a:solidFill>
                <a:latin typeface="Rebrand Dis SemiBold" pitchFamily="2" charset="77"/>
              </a:rPr>
              <a:t>Wi-Fi</a:t>
            </a:r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)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156124" y="4509768"/>
            <a:ext cx="6357187" cy="52731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None/>
            </a:pPr>
            <a:endParaRPr lang="ru-RU" sz="1200" dirty="0">
              <a:latin typeface="Rebrand Txt Medium" pitchFamily="2" charset="77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11" y="1751541"/>
            <a:ext cx="5370281" cy="3489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903" y="1653339"/>
            <a:ext cx="4177362" cy="3755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692" y="1521244"/>
            <a:ext cx="1406700" cy="7813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789" y="1555816"/>
            <a:ext cx="1017237" cy="1032307"/>
          </a:xfrm>
          <a:prstGeom prst="rect">
            <a:avLst/>
          </a:prstGeom>
        </p:spPr>
      </p:pic>
      <p:sp>
        <p:nvSpPr>
          <p:cNvPr id="11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275339" y="4844379"/>
            <a:ext cx="10423517" cy="14095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Простое подключение и монтаж  на уже имеющийся шаровой кран с ручкой.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Работает на платформе </a:t>
            </a:r>
            <a:r>
              <a:rPr lang="ru-RU" sz="1600" dirty="0" err="1">
                <a:latin typeface="Rebrand Txt Medium" pitchFamily="2" charset="77"/>
              </a:rPr>
              <a:t>Tuya</a:t>
            </a:r>
            <a:r>
              <a:rPr lang="ru-RU" sz="1600" dirty="0">
                <a:latin typeface="Rebrand Txt Medium" pitchFamily="2" charset="77"/>
              </a:rPr>
              <a:t>, с помощью мобильного приложения.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Возможность подключения неограниченного количества датчиков.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Полный комплект для монтажа уже в коробке. 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600" dirty="0">
              <a:latin typeface="Rebrand Txt Medium" pitchFamily="2" charset="77"/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sz="1600" dirty="0">
              <a:latin typeface="Rebrand Tx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783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15036" y="932459"/>
            <a:ext cx="7715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Шаровые краны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pic>
        <p:nvPicPr>
          <p:cNvPr id="6" name="Picture 5" descr="C:\Users\work_29\Desktop\презентация\Logo_tiemme.png">
            <a:extLst>
              <a:ext uri="{FF2B5EF4-FFF2-40B4-BE49-F238E27FC236}">
                <a16:creationId xmlns:a16="http://schemas.microsoft.com/office/drawing/2014/main" id="{333C104F-2BA5-034E-8D5D-B6AEE792D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350" y="1850506"/>
            <a:ext cx="1814995" cy="399078"/>
          </a:xfrm>
          <a:prstGeom prst="rect">
            <a:avLst/>
          </a:prstGeom>
          <a:noFill/>
        </p:spPr>
      </p:pic>
      <p:pic>
        <p:nvPicPr>
          <p:cNvPr id="8" name="Picture 13" descr="C:\Users\work_29\Desktop\Презентация Capital\149036673064.png">
            <a:extLst>
              <a:ext uri="{FF2B5EF4-FFF2-40B4-BE49-F238E27FC236}">
                <a16:creationId xmlns:a16="http://schemas.microsoft.com/office/drawing/2014/main" id="{EF1F20FB-764E-CE4B-BF18-1516D7A4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4227" y="1702391"/>
            <a:ext cx="1580292" cy="659692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089F74-9962-6147-A37B-50A42CBAD9CC}"/>
              </a:ext>
            </a:extLst>
          </p:cNvPr>
          <p:cNvSpPr txBox="1"/>
          <p:nvPr/>
        </p:nvSpPr>
        <p:spPr>
          <a:xfrm>
            <a:off x="4496476" y="1032068"/>
            <a:ext cx="726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Rebrand Txt Medium" pitchFamily="2" charset="77"/>
              </a:rPr>
              <a:t>Надежная запорная арматура под любые инженерные задачи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02165-92B8-B24D-A3C6-E7CF0AC66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643" y="1773439"/>
            <a:ext cx="1536700" cy="553212"/>
          </a:xfrm>
          <a:prstGeom prst="rect">
            <a:avLst/>
          </a:prstGeom>
        </p:spPr>
      </p:pic>
      <p:pic>
        <p:nvPicPr>
          <p:cNvPr id="12" name="Рисунок 4">
            <a:extLst>
              <a:ext uri="{FF2B5EF4-FFF2-40B4-BE49-F238E27FC236}">
                <a16:creationId xmlns:a16="http://schemas.microsoft.com/office/drawing/2014/main" id="{6C3BA7FD-E8CC-0A42-ADAF-ED806AB4B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0" y="2428072"/>
            <a:ext cx="2708770" cy="2031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7FF551-68BC-AD4D-828D-CD14959E5E14}"/>
              </a:ext>
            </a:extLst>
          </p:cNvPr>
          <p:cNvSpPr txBox="1"/>
          <p:nvPr/>
        </p:nvSpPr>
        <p:spPr>
          <a:xfrm>
            <a:off x="347086" y="4449324"/>
            <a:ext cx="27930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70C0"/>
                </a:solidFill>
                <a:latin typeface="Rebrand Dis SemiBold" pitchFamily="2" charset="77"/>
              </a:rPr>
              <a:t>Tiemme</a:t>
            </a:r>
            <a:endParaRPr lang="ru-RU" sz="1600" b="1" dirty="0">
              <a:solidFill>
                <a:srgbClr val="0070C0"/>
              </a:solidFill>
              <a:latin typeface="Rebrand Dis SemiBold" pitchFamily="2" charset="77"/>
            </a:endParaRPr>
          </a:p>
          <a:p>
            <a:r>
              <a:rPr lang="ru-RU" sz="1100" dirty="0" err="1">
                <a:latin typeface="Rebrand Txt Medium" pitchFamily="2" charset="77"/>
                <a:ea typeface="+mj-ea"/>
                <a:cs typeface="+mj-cs"/>
              </a:rPr>
              <a:t>Tiemme</a:t>
            </a:r>
            <a:r>
              <a:rPr lang="ru-RU" sz="1100" dirty="0">
                <a:latin typeface="Rebrand Txt Medium" pitchFamily="2" charset="77"/>
                <a:ea typeface="+mj-ea"/>
                <a:cs typeface="+mj-cs"/>
              </a:rPr>
              <a:t> </a:t>
            </a:r>
            <a:r>
              <a:rPr lang="ru-RU" sz="1100" dirty="0" err="1">
                <a:latin typeface="Rebrand Txt Medium" pitchFamily="2" charset="77"/>
                <a:ea typeface="+mj-ea"/>
                <a:cs typeface="+mj-cs"/>
              </a:rPr>
              <a:t>Raccorderie</a:t>
            </a:r>
            <a:r>
              <a:rPr lang="ru-RU" sz="1100" dirty="0">
                <a:latin typeface="Rebrand Txt Medium" pitchFamily="2" charset="77"/>
                <a:ea typeface="+mj-ea"/>
                <a:cs typeface="+mj-cs"/>
              </a:rPr>
              <a:t> является международным лидером в сфере производства и сбыта изделий для водотеплоснабжения. Продукция компании представляет собой идеальное сочетание технических знаний, высокого качества материалов и их обработки.</a:t>
            </a:r>
          </a:p>
          <a:p>
            <a:endParaRPr lang="ru-RU" dirty="0">
              <a:latin typeface="Rebrand Txt Medium" pitchFamily="2" charset="77"/>
            </a:endParaRPr>
          </a:p>
        </p:txBody>
      </p:sp>
      <p:pic>
        <p:nvPicPr>
          <p:cNvPr id="15" name="Рисунок 6">
            <a:extLst>
              <a:ext uri="{FF2B5EF4-FFF2-40B4-BE49-F238E27FC236}">
                <a16:creationId xmlns:a16="http://schemas.microsoft.com/office/drawing/2014/main" id="{8ADCBB3D-9673-8645-8D81-54F3E170B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25" y="2428072"/>
            <a:ext cx="2708770" cy="2031578"/>
          </a:xfrm>
          <a:prstGeom prst="rect">
            <a:avLst/>
          </a:prstGeom>
        </p:spPr>
      </p:pic>
      <p:pic>
        <p:nvPicPr>
          <p:cNvPr id="16" name="Рисунок 8">
            <a:extLst>
              <a:ext uri="{FF2B5EF4-FFF2-40B4-BE49-F238E27FC236}">
                <a16:creationId xmlns:a16="http://schemas.microsoft.com/office/drawing/2014/main" id="{23B6686D-0EC4-5442-8061-4757526DC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98" y="2436827"/>
            <a:ext cx="2697097" cy="2022823"/>
          </a:xfrm>
          <a:prstGeom prst="rect">
            <a:avLst/>
          </a:prstGeom>
        </p:spPr>
      </p:pic>
      <p:pic>
        <p:nvPicPr>
          <p:cNvPr id="17" name="Рисунок 10">
            <a:extLst>
              <a:ext uri="{FF2B5EF4-FFF2-40B4-BE49-F238E27FC236}">
                <a16:creationId xmlns:a16="http://schemas.microsoft.com/office/drawing/2014/main" id="{B2222CAB-721B-134C-B3FE-9F35507318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71" y="2418814"/>
            <a:ext cx="2704879" cy="20286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A5B8BA-5C16-BB4D-B3DE-546E3EA301C9}"/>
              </a:ext>
            </a:extLst>
          </p:cNvPr>
          <p:cNvSpPr txBox="1"/>
          <p:nvPr/>
        </p:nvSpPr>
        <p:spPr>
          <a:xfrm>
            <a:off x="3202854" y="4469335"/>
            <a:ext cx="280464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70C0"/>
                </a:solidFill>
                <a:latin typeface="Rebrand Dis SemiBold" pitchFamily="2" charset="77"/>
              </a:rPr>
              <a:t>B</a:t>
            </a:r>
            <a:r>
              <a:rPr lang="en-US" sz="1600" b="1" dirty="0" err="1">
                <a:solidFill>
                  <a:srgbClr val="0070C0"/>
                </a:solidFill>
                <a:latin typeface="Rebrand Dis SemiBold" pitchFamily="2" charset="77"/>
              </a:rPr>
              <a:t>ugatti</a:t>
            </a:r>
            <a:endParaRPr lang="ru-RU" sz="1600" b="1" dirty="0">
              <a:solidFill>
                <a:srgbClr val="0070C0"/>
              </a:solidFill>
              <a:latin typeface="Rebrand Dis SemiBold" pitchFamily="2" charset="77"/>
            </a:endParaRPr>
          </a:p>
          <a:p>
            <a:r>
              <a:rPr lang="ru-RU" sz="1100" dirty="0">
                <a:latin typeface="Rebrand Dis Medium" pitchFamily="2" charset="77"/>
              </a:rPr>
              <a:t>Компания </a:t>
            </a:r>
            <a:r>
              <a:rPr lang="ru-RU" sz="1100" dirty="0" err="1">
                <a:latin typeface="Rebrand Dis Medium" pitchFamily="2" charset="77"/>
              </a:rPr>
              <a:t>Bugatti</a:t>
            </a:r>
            <a:r>
              <a:rPr lang="ru-RU" sz="1100" dirty="0">
                <a:latin typeface="Rebrand Dis Medium" pitchFamily="2" charset="77"/>
              </a:rPr>
              <a:t> </a:t>
            </a:r>
            <a:r>
              <a:rPr lang="ru-RU" sz="1100" dirty="0" err="1">
                <a:latin typeface="Rebrand Dis Medium" pitchFamily="2" charset="77"/>
              </a:rPr>
              <a:t>valvosanitaria</a:t>
            </a:r>
            <a:r>
              <a:rPr lang="ru-RU" sz="1100" dirty="0">
                <a:latin typeface="Rebrand Dis Medium" pitchFamily="2" charset="77"/>
              </a:rPr>
              <a:t> (Италия)- это известный в Росси производитель запорный арматуры. Благодаря накопленному за долгие годы работы опыту, постоянному повышению качества продукции, инновациям и современным конструкторским решениям, </a:t>
            </a:r>
            <a:r>
              <a:rPr lang="ru-RU" sz="1100" dirty="0" err="1">
                <a:latin typeface="Rebrand Dis Medium" pitchFamily="2" charset="77"/>
              </a:rPr>
              <a:t>Valvosanitaria</a:t>
            </a:r>
            <a:r>
              <a:rPr lang="ru-RU" sz="1100" dirty="0">
                <a:latin typeface="Rebrand Dis Medium" pitchFamily="2" charset="77"/>
              </a:rPr>
              <a:t> </a:t>
            </a:r>
            <a:r>
              <a:rPr lang="ru-RU" sz="1100" dirty="0" err="1">
                <a:latin typeface="Rebrand Dis Medium" pitchFamily="2" charset="77"/>
              </a:rPr>
              <a:t>Bugatti</a:t>
            </a:r>
            <a:r>
              <a:rPr lang="ru-RU" sz="1100" dirty="0">
                <a:latin typeface="Rebrand Dis Medium" pitchFamily="2" charset="77"/>
              </a:rPr>
              <a:t> </a:t>
            </a:r>
            <a:r>
              <a:rPr lang="ru-RU" sz="1100" dirty="0" err="1">
                <a:latin typeface="Rebrand Dis Medium" pitchFamily="2" charset="77"/>
              </a:rPr>
              <a:t>S.p.A</a:t>
            </a:r>
            <a:r>
              <a:rPr lang="ru-RU" sz="1100" dirty="0">
                <a:latin typeface="Rebrand Dis Medium" pitchFamily="2" charset="77"/>
              </a:rPr>
              <a:t> приобрела заслуженное признание как лидер отрасли.</a:t>
            </a:r>
          </a:p>
          <a:p>
            <a:endParaRPr lang="ru-RU" sz="1100" dirty="0">
              <a:latin typeface="Rebrand Dis Medium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23F6E5-934B-BF4A-BA71-33B1A63E49D2}"/>
              </a:ext>
            </a:extLst>
          </p:cNvPr>
          <p:cNvSpPr txBox="1"/>
          <p:nvPr/>
        </p:nvSpPr>
        <p:spPr>
          <a:xfrm>
            <a:off x="6076900" y="4446052"/>
            <a:ext cx="2788879" cy="189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70C0"/>
                </a:solidFill>
                <a:latin typeface="Rebrand Dis SemiBold" pitchFamily="2" charset="77"/>
              </a:rPr>
              <a:t>Bonomi</a:t>
            </a:r>
            <a:endParaRPr lang="ru-RU" sz="1600" b="1" dirty="0">
              <a:solidFill>
                <a:srgbClr val="0070C0"/>
              </a:solidFill>
              <a:latin typeface="Rebrand Dis SemiBold" pitchFamily="2" charset="77"/>
            </a:endParaRPr>
          </a:p>
          <a:p>
            <a:r>
              <a:rPr lang="ru-RU" sz="1100" dirty="0">
                <a:latin typeface="Rebrand Txt Medium" pitchFamily="2" charset="77"/>
              </a:rPr>
              <a:t>Компания </a:t>
            </a:r>
            <a:r>
              <a:rPr lang="ru-RU" sz="1100" dirty="0" err="1">
                <a:latin typeface="Rebrand Txt Medium" pitchFamily="2" charset="77"/>
              </a:rPr>
              <a:t>Bonomi</a:t>
            </a:r>
            <a:r>
              <a:rPr lang="ru-RU" sz="1100" dirty="0">
                <a:latin typeface="Rebrand Txt Medium" pitchFamily="2" charset="77"/>
              </a:rPr>
              <a:t> (Италия) - это производитель усиленных шаровых кранов из латуни. Шаровые краны марки </a:t>
            </a:r>
            <a:r>
              <a:rPr lang="ru-RU" sz="1100" dirty="0" err="1">
                <a:latin typeface="Rebrand Txt Medium" pitchFamily="2" charset="77"/>
              </a:rPr>
              <a:t>Bonomi</a:t>
            </a:r>
            <a:r>
              <a:rPr lang="ru-RU" sz="1100" dirty="0">
                <a:latin typeface="Rebrand Txt Medium" pitchFamily="2" charset="77"/>
              </a:rPr>
              <a:t> обладают </a:t>
            </a:r>
            <a:r>
              <a:rPr lang="ru-RU" sz="1100" dirty="0">
                <a:latin typeface="Rebrand Txt Medium" pitchFamily="2" charset="77"/>
                <a:ea typeface="Roboto" panose="02000000000000000000" pitchFamily="2" charset="0"/>
                <a:cs typeface="Roboto" panose="02000000000000000000" pitchFamily="2" charset="0"/>
              </a:rPr>
              <a:t>рядом</a:t>
            </a:r>
            <a:r>
              <a:rPr lang="ru-RU" sz="1100" dirty="0">
                <a:latin typeface="Rebrand Txt Medium" pitchFamily="2" charset="77"/>
              </a:rPr>
              <a:t> преимуществ: увеличенная толщина стенок, увеличенная длина резьбы шарового крана и производитель дает пожизненную гарантию.</a:t>
            </a:r>
          </a:p>
          <a:p>
            <a:endParaRPr lang="ru-RU" sz="1000" dirty="0">
              <a:latin typeface="Rebrand Txt Medium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0086C3-2D62-5B42-BB1E-E395E05AC2F3}"/>
              </a:ext>
            </a:extLst>
          </p:cNvPr>
          <p:cNvSpPr txBox="1"/>
          <p:nvPr/>
        </p:nvSpPr>
        <p:spPr>
          <a:xfrm>
            <a:off x="8971771" y="4470594"/>
            <a:ext cx="2788879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70C0"/>
                </a:solidFill>
                <a:latin typeface="Rebrand Dis SemiBold" pitchFamily="2" charset="77"/>
              </a:rPr>
              <a:t>Enolgas</a:t>
            </a:r>
            <a:endParaRPr lang="ru-RU" sz="1600" b="1" dirty="0">
              <a:solidFill>
                <a:srgbClr val="0070C0"/>
              </a:solidFill>
              <a:latin typeface="Rebrand Dis SemiBold" pitchFamily="2" charset="77"/>
            </a:endParaRPr>
          </a:p>
          <a:p>
            <a:r>
              <a:rPr lang="ru-RU" sz="1100" dirty="0">
                <a:latin typeface="Rebrand Txt Medium" pitchFamily="2" charset="77"/>
              </a:rPr>
              <a:t>Компания </a:t>
            </a:r>
            <a:r>
              <a:rPr lang="ru-RU" sz="1100" dirty="0" err="1">
                <a:latin typeface="Rebrand Txt Medium" pitchFamily="2" charset="77"/>
              </a:rPr>
              <a:t>Enolgas</a:t>
            </a:r>
            <a:r>
              <a:rPr lang="ru-RU" sz="1100" dirty="0">
                <a:latin typeface="Rebrand Txt Medium" pitchFamily="2" charset="77"/>
              </a:rPr>
              <a:t> (Италия)- это производитель шаровых кранов из латуни. Конструкция, технология, уровень производства и применение качественной сантехнической латуни обеспечивают кранам ENOLGAS высокую надежность и долговечность. Краны марки </a:t>
            </a:r>
            <a:r>
              <a:rPr lang="ru-RU" sz="1100" dirty="0" err="1">
                <a:latin typeface="Rebrand Txt Medium" pitchFamily="2" charset="77"/>
              </a:rPr>
              <a:t>Enolgas</a:t>
            </a:r>
            <a:r>
              <a:rPr lang="ru-RU" sz="1100" dirty="0">
                <a:latin typeface="Rebrand Txt Medium" pitchFamily="2" charset="77"/>
              </a:rPr>
              <a:t> представлены в диапазоне размеров, от ½ до 2 дюймов.</a:t>
            </a:r>
          </a:p>
          <a:p>
            <a:endParaRPr lang="ru-RU" sz="1600" dirty="0">
              <a:latin typeface="Rebrand Txt Medium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EEE657-01E4-4E43-9885-D95B7F437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9467" y="1615123"/>
            <a:ext cx="1654570" cy="67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17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0" y="1472734"/>
            <a:ext cx="4067422" cy="3725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543" y="3840464"/>
            <a:ext cx="6641952" cy="30175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70" y="5239345"/>
            <a:ext cx="1190748" cy="1201836"/>
          </a:xfrm>
          <a:prstGeom prst="rect">
            <a:avLst/>
          </a:prstGeom>
        </p:spPr>
      </p:pic>
      <p:pic>
        <p:nvPicPr>
          <p:cNvPr id="14" name="Picture 3" descr="C:\Users\work_29\Desktop\Logo GIDROLOCK_New---_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24656" y="101234"/>
            <a:ext cx="2492387" cy="421542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6298" y="5239346"/>
            <a:ext cx="1167606" cy="12018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806" y="5239344"/>
            <a:ext cx="1212904" cy="12018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3A5A94-B7D6-274E-9546-481D6B7C5F13}"/>
              </a:ext>
            </a:extLst>
          </p:cNvPr>
          <p:cNvSpPr txBox="1"/>
          <p:nvPr/>
        </p:nvSpPr>
        <p:spPr>
          <a:xfrm>
            <a:off x="325806" y="972932"/>
            <a:ext cx="1037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Теплый пол. Комплект нагревательного мата и секции </a:t>
            </a:r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Termelock</a:t>
            </a:r>
            <a:endParaRPr lang="ru-RU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66BCBDB1-AE60-0444-957B-39BFC6169330}"/>
              </a:ext>
            </a:extLst>
          </p:cNvPr>
          <p:cNvSpPr txBox="1">
            <a:spLocks/>
          </p:cNvSpPr>
          <p:nvPr/>
        </p:nvSpPr>
        <p:spPr>
          <a:xfrm>
            <a:off x="4876615" y="1280303"/>
            <a:ext cx="6573442" cy="29617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ru-RU" sz="1200" dirty="0">
              <a:latin typeface="Rebrand Txt Medium" pitchFamily="2" charset="77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Удельная мощность на м</a:t>
            </a:r>
            <a:r>
              <a:rPr lang="ru-RU" sz="1600" baseline="30000" dirty="0">
                <a:latin typeface="Rebrand Txt Medium" pitchFamily="2" charset="77"/>
              </a:rPr>
              <a:t>2</a:t>
            </a:r>
            <a:r>
              <a:rPr lang="ru-RU" sz="1600" dirty="0">
                <a:latin typeface="Rebrand Txt Medium" pitchFamily="2" charset="77"/>
              </a:rPr>
              <a:t>: 150 Вт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Площадь обогрева от 0,5 до 15 м</a:t>
            </a:r>
            <a:r>
              <a:rPr lang="ru-RU" sz="1600" baseline="30000" dirty="0">
                <a:latin typeface="Rebrand Txt Medium" pitchFamily="2" charset="77"/>
              </a:rPr>
              <a:t>2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Оболочка нагревательных жил из термостойкого полимера </a:t>
            </a:r>
            <a:r>
              <a:rPr lang="en-US" sz="1600" dirty="0" err="1">
                <a:latin typeface="Rebrand Dis SemiBold"/>
              </a:rPr>
              <a:t>Hytrel</a:t>
            </a:r>
            <a:r>
              <a:rPr lang="en-US" sz="1600" dirty="0">
                <a:latin typeface="Rebrand Dis SemiBold"/>
              </a:rPr>
              <a:t> </a:t>
            </a:r>
            <a:r>
              <a:rPr lang="ru-RU" sz="1600" dirty="0">
                <a:latin typeface="Rebrand Txt Medium" pitchFamily="2" charset="77"/>
              </a:rPr>
              <a:t>обеспечит защиту от перегрева кабеля в случае его запирания.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Широкая ассортиментная линейка размеров позволит подобрать систему теплого пола на любую площадь.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600" dirty="0">
                <a:latin typeface="Rebrand Txt Medium" pitchFamily="2" charset="77"/>
              </a:rPr>
              <a:t>Гарантия на теплые полы 25 лет</a:t>
            </a:r>
            <a:endParaRPr lang="ru-RU" sz="1600" baseline="30000" dirty="0">
              <a:latin typeface="Rebrand Txt Medium" pitchFamily="2" charset="77"/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sz="1200" dirty="0">
              <a:latin typeface="Rebrand Tx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427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43128" y="1084576"/>
            <a:ext cx="436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Наши партнеры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pic>
        <p:nvPicPr>
          <p:cNvPr id="9" name="Picture 4" descr="C:\Users\work_29\Desktop\Презентация Capital\logo.png">
            <a:extLst>
              <a:ext uri="{FF2B5EF4-FFF2-40B4-BE49-F238E27FC236}">
                <a16:creationId xmlns:a16="http://schemas.microsoft.com/office/drawing/2014/main" id="{F7425C39-E1EF-004F-9AFF-BFBB75959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322" y="2099754"/>
            <a:ext cx="1323440" cy="1375749"/>
          </a:xfrm>
          <a:prstGeom prst="rect">
            <a:avLst/>
          </a:prstGeom>
          <a:noFill/>
        </p:spPr>
      </p:pic>
      <p:pic>
        <p:nvPicPr>
          <p:cNvPr id="10" name="Picture 2" descr="C:\Users\work_29\Desktop\Презентация Capital\print_ПРЕДЛОЖЕНИЯ ПО ЗАСТРОЙКЕ SMART CITY-30.png">
            <a:extLst>
              <a:ext uri="{FF2B5EF4-FFF2-40B4-BE49-F238E27FC236}">
                <a16:creationId xmlns:a16="http://schemas.microsoft.com/office/drawing/2014/main" id="{793B0262-4576-AB43-9B21-B1F20F98E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706" t="10778" r="6072" b="8128"/>
          <a:stretch/>
        </p:blipFill>
        <p:spPr bwMode="auto">
          <a:xfrm>
            <a:off x="2475368" y="2356288"/>
            <a:ext cx="1211692" cy="1101279"/>
          </a:xfrm>
          <a:prstGeom prst="rect">
            <a:avLst/>
          </a:prstGeom>
          <a:noFill/>
        </p:spPr>
      </p:pic>
      <p:pic>
        <p:nvPicPr>
          <p:cNvPr id="11" name="Picture 3" descr="C:\Users\work_29\Desktop\Презентация Capital\pravitelstvo_logo-compressed.png">
            <a:extLst>
              <a:ext uri="{FF2B5EF4-FFF2-40B4-BE49-F238E27FC236}">
                <a16:creationId xmlns:a16="http://schemas.microsoft.com/office/drawing/2014/main" id="{22646E06-3197-DF4A-9CA4-DF78D80D2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430" y="4124781"/>
            <a:ext cx="1683223" cy="1683223"/>
          </a:xfrm>
          <a:prstGeom prst="rect">
            <a:avLst/>
          </a:prstGeom>
          <a:noFill/>
        </p:spPr>
      </p:pic>
      <p:pic>
        <p:nvPicPr>
          <p:cNvPr id="13" name="Picture 5" descr="C:\Users\work_29\Desktop\Презентация Capital\print_ПРЕДЛОЖЕНИЯ ПО ЗАСТРОЙКЕ SMART CITY-32.png">
            <a:extLst>
              <a:ext uri="{FF2B5EF4-FFF2-40B4-BE49-F238E27FC236}">
                <a16:creationId xmlns:a16="http://schemas.microsoft.com/office/drawing/2014/main" id="{1281DB3E-0890-E341-B040-A4D0268AF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0889" y="4478686"/>
            <a:ext cx="2385329" cy="1001163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60DE4F-42C0-C44C-A501-EDED359D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1663" y="1299288"/>
            <a:ext cx="3193252" cy="1596134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C44DC1-4BD7-CA4C-8C00-57515935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3861" y="5321135"/>
            <a:ext cx="3517140" cy="1124765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A79AF9-F741-0F4C-A936-7A78291D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82348" y="4776364"/>
            <a:ext cx="3329613" cy="1735637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C57DF0-B955-EA4F-A085-CE1890C2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83861" y="1117627"/>
            <a:ext cx="3517140" cy="3251721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1EF738-E1C9-0247-AC0F-F4DF3CF6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82348" y="2940858"/>
            <a:ext cx="3322567" cy="1772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4373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A0B22F-3BB7-6941-8C1E-9B53B6198D64}"/>
              </a:ext>
            </a:extLst>
          </p:cNvPr>
          <p:cNvSpPr/>
          <p:nvPr/>
        </p:nvSpPr>
        <p:spPr>
          <a:xfrm>
            <a:off x="0" y="0"/>
            <a:ext cx="12192000" cy="155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G_12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4460" y="217011"/>
            <a:ext cx="2743200" cy="6096000"/>
          </a:xfrm>
          <a:prstGeom prst="rect">
            <a:avLst/>
          </a:prstGeom>
        </p:spPr>
      </p:pic>
      <p:pic>
        <p:nvPicPr>
          <p:cNvPr id="6" name="IMG_124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40965" y="217011"/>
            <a:ext cx="2743200" cy="6096000"/>
          </a:xfrm>
          <a:prstGeom prst="rect">
            <a:avLst/>
          </a:prstGeom>
        </p:spPr>
      </p:pic>
      <p:pic>
        <p:nvPicPr>
          <p:cNvPr id="7" name="IMG_6057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5116" y="1377070"/>
            <a:ext cx="5050734" cy="28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8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796" y="1095307"/>
            <a:ext cx="106295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Наши партнеры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pic>
        <p:nvPicPr>
          <p:cNvPr id="5" name="Объект 4" descr="GidrolockKvant_KompleksClassA (1)-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8010" y="2042152"/>
            <a:ext cx="2831816" cy="1036248"/>
          </a:xfrm>
          <a:prstGeom prst="rect">
            <a:avLst/>
          </a:prstGeom>
        </p:spPr>
      </p:pic>
      <p:pic>
        <p:nvPicPr>
          <p:cNvPr id="6" name="Picture 2" descr="C:\Users\work_29\Desktop\презентация\uj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2474" y="2042152"/>
            <a:ext cx="1579298" cy="899071"/>
          </a:xfrm>
          <a:prstGeom prst="rect">
            <a:avLst/>
          </a:prstGeom>
          <a:noFill/>
        </p:spPr>
      </p:pic>
      <p:pic>
        <p:nvPicPr>
          <p:cNvPr id="8" name="Picture 3" descr="C:\Users\work_29\Desktop\презентация\m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137" y="3599114"/>
            <a:ext cx="3458424" cy="591136"/>
          </a:xfrm>
          <a:prstGeom prst="rect">
            <a:avLst/>
          </a:prstGeom>
          <a:noFill/>
        </p:spPr>
      </p:pic>
      <p:pic>
        <p:nvPicPr>
          <p:cNvPr id="10" name="Picture 5" descr="C:\Users\work_29\Desktop\презентация\Logo_tiemm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4623" y="5217116"/>
            <a:ext cx="2756546" cy="606105"/>
          </a:xfrm>
          <a:prstGeom prst="rect">
            <a:avLst/>
          </a:prstGeom>
          <a:noFill/>
        </p:spPr>
      </p:pic>
      <p:pic>
        <p:nvPicPr>
          <p:cNvPr id="11" name="Picture 4" descr="C:\Users\work_29\Desktop\презентация\Gidrolock_Presentation_длинна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3029" y="4947416"/>
            <a:ext cx="2025799" cy="1011944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74932A-BF17-4B1D-B12E-5D2A357766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5224" y="4947416"/>
            <a:ext cx="2398760" cy="1084371"/>
          </a:xfrm>
          <a:prstGeom prst="rect">
            <a:avLst/>
          </a:prstGeom>
        </p:spPr>
      </p:pic>
      <p:pic>
        <p:nvPicPr>
          <p:cNvPr id="13" name="Picture 2" descr="C:\Users\work_29\Desktop\презентация\Enolga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318646" y="4739278"/>
            <a:ext cx="1499829" cy="1499829"/>
          </a:xfrm>
          <a:prstGeom prst="rect">
            <a:avLst/>
          </a:prstGeom>
          <a:noFill/>
        </p:spPr>
      </p:pic>
      <p:pic>
        <p:nvPicPr>
          <p:cNvPr id="14" name="Picture 3" descr="C:\Users\work_29\Desktop\Презентация Capital\afd9f37569a5149ddf2cff08c8613a3e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8010" y="5273341"/>
            <a:ext cx="1918903" cy="619562"/>
          </a:xfrm>
          <a:prstGeom prst="rect">
            <a:avLst/>
          </a:prstGeom>
          <a:noFill/>
        </p:spPr>
      </p:pic>
      <p:pic>
        <p:nvPicPr>
          <p:cNvPr id="15" name="Picture 2" descr="C:\Users\work_29\Desktop\Презентация Capital\katalog-decast-08_2018-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58517" y="2099518"/>
            <a:ext cx="810108" cy="976660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48833" y="227749"/>
            <a:ext cx="2493480" cy="420660"/>
          </a:xfrm>
          <a:prstGeom prst="rect">
            <a:avLst/>
          </a:prstGeom>
        </p:spPr>
      </p:pic>
      <p:pic>
        <p:nvPicPr>
          <p:cNvPr id="1026" name="Picture 2" descr="Leroy Merlin в Калининграде. 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843" y="2909711"/>
            <a:ext cx="1618904" cy="161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stanin.ru/wp-content/uploads/2021/01/petrovich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29" y="3288451"/>
            <a:ext cx="2788529" cy="79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sarmatt.ru/upload/iblock/0cf/0cfd5fbf06c42b16b464a094447c040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04" y="3434047"/>
            <a:ext cx="2635415" cy="53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8443" y="2035779"/>
            <a:ext cx="2890771" cy="72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5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23121" y="1042123"/>
            <a:ext cx="436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Нам доверяют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8DEC50-FC1D-434C-9B2F-E48205132F8A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/>
          <a:srcRect t="9091"/>
          <a:stretch/>
        </p:blipFill>
        <p:spPr bwMode="auto">
          <a:xfrm>
            <a:off x="4378563" y="1037840"/>
            <a:ext cx="3436442" cy="193299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26B7A9-7743-534F-9705-D5C80ECC3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b="1695"/>
          <a:stretch/>
        </p:blipFill>
        <p:spPr bwMode="auto">
          <a:xfrm>
            <a:off x="8301802" y="1014426"/>
            <a:ext cx="3469484" cy="195821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5A8159-A451-DC4A-8B34-392C0ED6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276" y="3882751"/>
            <a:ext cx="3447672" cy="1942187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Прямоугольник 23">
            <a:extLst>
              <a:ext uri="{FF2B5EF4-FFF2-40B4-BE49-F238E27FC236}">
                <a16:creationId xmlns:a16="http://schemas.microsoft.com/office/drawing/2014/main" id="{27533DC5-DEBD-E54C-9AEB-9F4D3452241B}"/>
              </a:ext>
            </a:extLst>
          </p:cNvPr>
          <p:cNvSpPr/>
          <p:nvPr/>
        </p:nvSpPr>
        <p:spPr>
          <a:xfrm>
            <a:off x="4317437" y="3019146"/>
            <a:ext cx="3704600" cy="89255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ru-RU" sz="1100" b="1" dirty="0">
                <a:solidFill>
                  <a:srgbClr val="0070C0"/>
                </a:solidFill>
                <a:latin typeface="Rebrand Dis SemiBold" pitchFamily="2" charset="77"/>
              </a:rPr>
              <a:t>ЖК GREEN POINT</a:t>
            </a:r>
            <a:endParaRPr lang="en-US" sz="1100" b="1" dirty="0">
              <a:solidFill>
                <a:srgbClr val="0070C0"/>
              </a:solidFill>
              <a:latin typeface="Rebrand Dis SemiBold" pitchFamily="2" charset="77"/>
            </a:endParaRPr>
          </a:p>
          <a:p>
            <a:r>
              <a:rPr lang="ru-RU" sz="1000" b="1" dirty="0">
                <a:solidFill>
                  <a:srgbClr val="0070C0"/>
                </a:solidFill>
                <a:latin typeface="Rebrand Dis SemiBold" pitchFamily="2" charset="77"/>
              </a:rPr>
              <a:t>(Австрия, г. Винер-</a:t>
            </a:r>
            <a:r>
              <a:rPr lang="ru-RU" sz="1000" b="1" dirty="0" err="1">
                <a:solidFill>
                  <a:srgbClr val="0070C0"/>
                </a:solidFill>
                <a:latin typeface="Rebrand Dis SemiBold" pitchFamily="2" charset="77"/>
              </a:rPr>
              <a:t>Нойштадт</a:t>
            </a:r>
            <a:r>
              <a:rPr lang="en-US" sz="1000" b="1" dirty="0">
                <a:solidFill>
                  <a:srgbClr val="0070C0"/>
                </a:solidFill>
                <a:latin typeface="Rebrand Dis SemiBold" pitchFamily="2" charset="77"/>
              </a:rPr>
              <a:t>)</a:t>
            </a:r>
          </a:p>
          <a:p>
            <a:r>
              <a:rPr lang="ru-RU" sz="1000" dirty="0">
                <a:latin typeface="Rebrand Txt Medium" pitchFamily="2" charset="77"/>
              </a:rPr>
              <a:t>Жилой комплекс в 50 км от Вены, построен в соответствии с требованиями "зеленых" европейских стандартов.</a:t>
            </a:r>
          </a:p>
          <a:p>
            <a:endParaRPr lang="ru-RU" sz="1100" dirty="0">
              <a:latin typeface="Rebrand Txt Medium" pitchFamily="2" charset="77"/>
            </a:endParaRPr>
          </a:p>
        </p:txBody>
      </p:sp>
      <p:sp>
        <p:nvSpPr>
          <p:cNvPr id="26" name="Прямоугольник 30">
            <a:extLst>
              <a:ext uri="{FF2B5EF4-FFF2-40B4-BE49-F238E27FC236}">
                <a16:creationId xmlns:a16="http://schemas.microsoft.com/office/drawing/2014/main" id="{B38BCEB9-11A0-4747-880B-8BAF94463F5A}"/>
              </a:ext>
            </a:extLst>
          </p:cNvPr>
          <p:cNvSpPr/>
          <p:nvPr/>
        </p:nvSpPr>
        <p:spPr>
          <a:xfrm>
            <a:off x="8295002" y="5810204"/>
            <a:ext cx="3189446" cy="4277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100" b="1" dirty="0">
                <a:solidFill>
                  <a:srgbClr val="0070C0"/>
                </a:solidFill>
                <a:latin typeface="Rebrand Dis SemiBold" pitchFamily="2" charset="77"/>
              </a:rPr>
              <a:t>The Ritz Carlton </a:t>
            </a:r>
            <a:r>
              <a:rPr lang="en-US" sz="1000" b="1" dirty="0">
                <a:solidFill>
                  <a:srgbClr val="0070C0"/>
                </a:solidFill>
                <a:latin typeface="Rebrand Dis SemiBold" pitchFamily="2" charset="77"/>
              </a:rPr>
              <a:t>(</a:t>
            </a:r>
            <a:r>
              <a:rPr lang="ru-RU" sz="1000" b="1" dirty="0">
                <a:solidFill>
                  <a:srgbClr val="0070C0"/>
                </a:solidFill>
                <a:latin typeface="Rebrand Dis SemiBold" pitchFamily="2" charset="77"/>
              </a:rPr>
              <a:t>Казахстан, г. Астана)</a:t>
            </a:r>
          </a:p>
          <a:p>
            <a:r>
              <a:rPr lang="ru-RU" sz="1000" dirty="0">
                <a:latin typeface="Rebrand Txt Medium" pitchFamily="2" charset="77"/>
              </a:rPr>
              <a:t>Один из самых роскошных отелей Казахстана, гармонично сочетающийся с архитектурой</a:t>
            </a:r>
          </a:p>
        </p:txBody>
      </p:sp>
      <p:sp>
        <p:nvSpPr>
          <p:cNvPr id="29" name="Прямоугольник 23">
            <a:extLst>
              <a:ext uri="{FF2B5EF4-FFF2-40B4-BE49-F238E27FC236}">
                <a16:creationId xmlns:a16="http://schemas.microsoft.com/office/drawing/2014/main" id="{AD73C573-279D-344E-B360-8F78BEA32976}"/>
              </a:ext>
            </a:extLst>
          </p:cNvPr>
          <p:cNvSpPr/>
          <p:nvPr/>
        </p:nvSpPr>
        <p:spPr>
          <a:xfrm>
            <a:off x="8224238" y="2973383"/>
            <a:ext cx="3704600" cy="7232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ru-RU" sz="1100" b="1" dirty="0">
                <a:solidFill>
                  <a:srgbClr val="0070C0"/>
                </a:solidFill>
                <a:latin typeface="Rebrand Dis SemiBold" pitchFamily="2" charset="77"/>
              </a:rPr>
              <a:t>Клубный дом SAVVIN RIVER RESIDENCE</a:t>
            </a:r>
            <a:endParaRPr lang="en-US" sz="1100" b="1" dirty="0">
              <a:solidFill>
                <a:srgbClr val="0070C0"/>
              </a:solidFill>
              <a:latin typeface="Rebrand Dis SemiBold" pitchFamily="2" charset="77"/>
            </a:endParaRPr>
          </a:p>
          <a:p>
            <a:r>
              <a:rPr lang="ru-RU" sz="1000" b="1" dirty="0">
                <a:solidFill>
                  <a:srgbClr val="0070C0"/>
                </a:solidFill>
                <a:latin typeface="Rebrand Dis SemiBold" pitchFamily="2" charset="77"/>
              </a:rPr>
              <a:t>(Россия, г. Москва, Саввинская набережная,13) </a:t>
            </a:r>
          </a:p>
          <a:p>
            <a:r>
              <a:rPr lang="ru-RU" sz="1000" dirty="0">
                <a:latin typeface="Rebrand Txt Medium" pitchFamily="2" charset="77"/>
              </a:rPr>
              <a:t>Финалист URBAN AWARDS 2020 номинации "Лучший строящийся жилой комплекс элит-класса"</a:t>
            </a:r>
          </a:p>
        </p:txBody>
      </p:sp>
      <p:sp>
        <p:nvSpPr>
          <p:cNvPr id="30" name="Прямоугольник 23">
            <a:extLst>
              <a:ext uri="{FF2B5EF4-FFF2-40B4-BE49-F238E27FC236}">
                <a16:creationId xmlns:a16="http://schemas.microsoft.com/office/drawing/2014/main" id="{600A134B-CA8E-9444-AA24-0F7D83D9C1E8}"/>
              </a:ext>
            </a:extLst>
          </p:cNvPr>
          <p:cNvSpPr/>
          <p:nvPr/>
        </p:nvSpPr>
        <p:spPr>
          <a:xfrm>
            <a:off x="371109" y="5849612"/>
            <a:ext cx="3898100" cy="6590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ru-RU" sz="1100" b="1" dirty="0">
                <a:solidFill>
                  <a:srgbClr val="0070C0"/>
                </a:solidFill>
                <a:latin typeface="Rebrand Dis SemiBold" pitchFamily="2" charset="77"/>
              </a:rPr>
              <a:t>ТРЦ </a:t>
            </a:r>
            <a:r>
              <a:rPr lang="ru-RU" sz="1100" b="1" dirty="0" err="1">
                <a:solidFill>
                  <a:srgbClr val="0070C0"/>
                </a:solidFill>
                <a:latin typeface="Rebrand Dis SemiBold" pitchFamily="2" charset="77"/>
              </a:rPr>
              <a:t>Central</a:t>
            </a:r>
            <a:r>
              <a:rPr lang="ru-RU" sz="1100" b="1" dirty="0">
                <a:solidFill>
                  <a:srgbClr val="0070C0"/>
                </a:solidFill>
                <a:latin typeface="Rebrand Dis SemiBold" pitchFamily="2" charset="77"/>
              </a:rPr>
              <a:t> </a:t>
            </a:r>
            <a:r>
              <a:rPr lang="ru-RU" sz="1100" b="1" dirty="0" err="1">
                <a:solidFill>
                  <a:srgbClr val="0070C0"/>
                </a:solidFill>
                <a:latin typeface="Rebrand Dis SemiBold" pitchFamily="2" charset="77"/>
              </a:rPr>
              <a:t>Plaza</a:t>
            </a:r>
            <a:r>
              <a:rPr lang="ru-RU" sz="1100" b="1" dirty="0">
                <a:solidFill>
                  <a:srgbClr val="0070C0"/>
                </a:solidFill>
                <a:latin typeface="Rebrand Dis SemiBold" pitchFamily="2" charset="77"/>
              </a:rPr>
              <a:t> </a:t>
            </a:r>
            <a:endParaRPr lang="en-US" sz="1100" b="1" dirty="0">
              <a:solidFill>
                <a:srgbClr val="0070C0"/>
              </a:solidFill>
              <a:latin typeface="Rebrand Dis SemiBold" pitchFamily="2" charset="77"/>
            </a:endParaRPr>
          </a:p>
          <a:p>
            <a:r>
              <a:rPr lang="ru-RU" sz="1000" b="1" dirty="0">
                <a:solidFill>
                  <a:srgbClr val="0070C0"/>
                </a:solidFill>
                <a:latin typeface="Rebrand Dis SemiBold" pitchFamily="2" charset="77"/>
              </a:rPr>
              <a:t>(Узбекистан, г. Ташкент, Алишера Навои проспект, 33а)</a:t>
            </a:r>
          </a:p>
          <a:p>
            <a:r>
              <a:rPr lang="ru-RU" sz="1000" dirty="0">
                <a:latin typeface="Rebrand Txt Medium" pitchFamily="2" charset="77"/>
              </a:rPr>
              <a:t>Международный деловой центр «</a:t>
            </a:r>
            <a:r>
              <a:rPr lang="ru-RU" sz="1000" dirty="0" err="1">
                <a:latin typeface="Rebrand Txt Medium" pitchFamily="2" charset="77"/>
              </a:rPr>
              <a:t>Tashkent</a:t>
            </a:r>
            <a:r>
              <a:rPr lang="ru-RU" sz="1000" dirty="0">
                <a:latin typeface="Rebrand Txt Medium" pitchFamily="2" charset="77"/>
              </a:rPr>
              <a:t> </a:t>
            </a:r>
            <a:r>
              <a:rPr lang="ru-RU" sz="1000" dirty="0" err="1">
                <a:latin typeface="Rebrand Txt Medium" pitchFamily="2" charset="77"/>
              </a:rPr>
              <a:t>city</a:t>
            </a:r>
            <a:r>
              <a:rPr lang="ru-RU" sz="1000" dirty="0">
                <a:latin typeface="Rebrand Txt Medium" pitchFamily="2" charset="77"/>
              </a:rPr>
              <a:t>» является одним из крупнейших</a:t>
            </a:r>
            <a:r>
              <a:rPr lang="en-US" sz="1000" dirty="0">
                <a:latin typeface="Rebrand Txt Medium" pitchFamily="2" charset="77"/>
              </a:rPr>
              <a:t> </a:t>
            </a:r>
            <a:r>
              <a:rPr lang="ru-RU" sz="1000" dirty="0">
                <a:latin typeface="Rebrand Txt Medium" pitchFamily="2" charset="77"/>
              </a:rPr>
              <a:t>градостроительных проектов, осуществляемых в Республике Узбекистан.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59636-0EE5-5146-B8C4-1645FA3F4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r="2291" b="17646"/>
          <a:stretch/>
        </p:blipFill>
        <p:spPr bwMode="auto">
          <a:xfrm>
            <a:off x="4379240" y="3882751"/>
            <a:ext cx="3426945" cy="192617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FBD732-B5C1-D94F-B324-BFD507E436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r="1110" b="17647"/>
          <a:stretch/>
        </p:blipFill>
        <p:spPr bwMode="auto">
          <a:xfrm>
            <a:off x="8319346" y="3882752"/>
            <a:ext cx="3469483" cy="1926172"/>
          </a:xfrm>
          <a:prstGeom prst="rect">
            <a:avLst/>
          </a:prstGeom>
          <a:noFill/>
        </p:spPr>
      </p:pic>
      <p:sp>
        <p:nvSpPr>
          <p:cNvPr id="31" name="Прямоугольник 23">
            <a:extLst>
              <a:ext uri="{FF2B5EF4-FFF2-40B4-BE49-F238E27FC236}">
                <a16:creationId xmlns:a16="http://schemas.microsoft.com/office/drawing/2014/main" id="{15A5A487-DE31-7145-9920-B4B03D2325A2}"/>
              </a:ext>
            </a:extLst>
          </p:cNvPr>
          <p:cNvSpPr/>
          <p:nvPr/>
        </p:nvSpPr>
        <p:spPr>
          <a:xfrm>
            <a:off x="4317437" y="5810204"/>
            <a:ext cx="3704600" cy="4277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ru-RU" sz="1100" b="1" dirty="0">
                <a:solidFill>
                  <a:srgbClr val="0070C0"/>
                </a:solidFill>
                <a:latin typeface="Rebrand Dis SemiBold" pitchFamily="2" charset="77"/>
              </a:rPr>
              <a:t>ЖК Событие </a:t>
            </a:r>
            <a:r>
              <a:rPr lang="ru-RU" sz="1000" b="1" dirty="0">
                <a:solidFill>
                  <a:srgbClr val="0070C0"/>
                </a:solidFill>
                <a:latin typeface="Rebrand Dis SemiBold" pitchFamily="2" charset="77"/>
              </a:rPr>
              <a:t>(Россия, г. Москва</a:t>
            </a:r>
            <a:r>
              <a:rPr lang="en-US" sz="1000" b="1" dirty="0">
                <a:solidFill>
                  <a:srgbClr val="0070C0"/>
                </a:solidFill>
                <a:latin typeface="Rebrand Dis SemiBold" pitchFamily="2" charset="77"/>
              </a:rPr>
              <a:t>)</a:t>
            </a:r>
          </a:p>
          <a:p>
            <a:r>
              <a:rPr lang="ru-RU" sz="1000" dirty="0">
                <a:latin typeface="Rebrand Txt Medium" pitchFamily="2" charset="77"/>
              </a:rPr>
              <a:t>Победитель URBAN AWARDS 2019 в номинации "Лучший строящийся жилой комплекс бизнес-класса"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D9EB78-8048-5A48-95D0-04263BC6F7B3}"/>
              </a:ext>
            </a:extLst>
          </p:cNvPr>
          <p:cNvSpPr txBox="1"/>
          <p:nvPr/>
        </p:nvSpPr>
        <p:spPr>
          <a:xfrm>
            <a:off x="323120" y="1590064"/>
            <a:ext cx="4367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Rebrand Txt Medium" pitchFamily="2" charset="77"/>
              </a:rPr>
              <a:t>Примеры международных </a:t>
            </a:r>
            <a:endParaRPr lang="en-US" dirty="0">
              <a:latin typeface="Rebrand Txt Medium" pitchFamily="2" charset="77"/>
            </a:endParaRPr>
          </a:p>
          <a:p>
            <a:r>
              <a:rPr lang="ru-RU" dirty="0">
                <a:latin typeface="Rebrand Txt Medium" pitchFamily="2" charset="77"/>
              </a:rPr>
              <a:t>и отечественных проектов </a:t>
            </a:r>
            <a:endParaRPr lang="en-US" dirty="0">
              <a:latin typeface="Rebrand Txt Medium" pitchFamily="2" charset="77"/>
            </a:endParaRPr>
          </a:p>
          <a:p>
            <a:r>
              <a:rPr lang="ru-RU" dirty="0">
                <a:latin typeface="Rebrand Txt Medium" pitchFamily="2" charset="77"/>
              </a:rPr>
              <a:t>с применением систем </a:t>
            </a:r>
            <a:endParaRPr lang="en-US" dirty="0">
              <a:latin typeface="Rebrand Txt Medium" pitchFamily="2" charset="77"/>
            </a:endParaRPr>
          </a:p>
          <a:p>
            <a:r>
              <a:rPr lang="en-US" dirty="0">
                <a:latin typeface="Rebrand Txt Medium" pitchFamily="2" charset="77"/>
              </a:rPr>
              <a:t>GIDROLOCK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561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283235" y="1090579"/>
            <a:ext cx="436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Контроль качества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pic>
        <p:nvPicPr>
          <p:cNvPr id="17" name="Picture 2" descr="C:\Users\work_29\Desktop\всякое\Фотографии\03-02_Gidrolock_cor2.jpg">
            <a:extLst>
              <a:ext uri="{FF2B5EF4-FFF2-40B4-BE49-F238E27FC236}">
                <a16:creationId xmlns:a16="http://schemas.microsoft.com/office/drawing/2014/main" id="{A11A4943-3E65-534F-AD50-D37051CCD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1066" y="1238317"/>
            <a:ext cx="6069386" cy="3034693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3" descr="C:\Users\work_29\Desktop\всякое\Фотографии\pp2.jpg">
            <a:extLst>
              <a:ext uri="{FF2B5EF4-FFF2-40B4-BE49-F238E27FC236}">
                <a16:creationId xmlns:a16="http://schemas.microsoft.com/office/drawing/2014/main" id="{9B46C82E-B96C-BF44-B702-E49D4D3AD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1066" y="4618061"/>
            <a:ext cx="2828791" cy="1885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9" name="Picture 4" descr="C:\Users\work_29\Desktop\всякое\Фотографии\GWBS1.jpg">
            <a:extLst>
              <a:ext uri="{FF2B5EF4-FFF2-40B4-BE49-F238E27FC236}">
                <a16:creationId xmlns:a16="http://schemas.microsoft.com/office/drawing/2014/main" id="{31FD1351-AC9D-4942-AEDE-EF6220730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29541" y="4618061"/>
            <a:ext cx="2828791" cy="18858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0" y="1716136"/>
            <a:ext cx="495482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ru-RU" sz="2800" b="1" dirty="0">
                <a:latin typeface="Roboto" pitchFamily="2" charset="0"/>
                <a:ea typeface="Roboto" pitchFamily="2" charset="0"/>
                <a:cs typeface="Roboto" pitchFamily="2" charset="0"/>
              </a:rPr>
              <a:t>   </a:t>
            </a:r>
            <a:r>
              <a:rPr lang="ru-RU" b="1" dirty="0">
                <a:latin typeface="Rebrand Txt Medium"/>
                <a:ea typeface="Roboto" pitchFamily="2" charset="0"/>
                <a:cs typeface="Roboto" pitchFamily="2" charset="0"/>
              </a:rPr>
              <a:t>Три этапа контроля качества продукции</a:t>
            </a:r>
          </a:p>
          <a:p>
            <a:pPr marL="285750" indent="-285750"/>
            <a:endParaRPr lang="ru-RU" dirty="0">
              <a:latin typeface="Rebrand Txt Medium"/>
              <a:ea typeface="Roboto" pitchFamily="2" charset="0"/>
              <a:cs typeface="Roboto" pitchFamily="2" charset="0"/>
            </a:endParaRPr>
          </a:p>
          <a:p>
            <a:pPr marL="285750" indent="-285750"/>
            <a:r>
              <a:rPr lang="ru-RU" dirty="0">
                <a:latin typeface="Rebrand Txt Medium"/>
                <a:ea typeface="Roboto" pitchFamily="2" charset="0"/>
                <a:cs typeface="Roboto" pitchFamily="2" charset="0"/>
              </a:rPr>
              <a:t>	Все получаемые от поставщиков комплектующие проходят входной контроль. Из проверенных делателей и компонентов на собственном производстве собираются законченные узлы и блоки, которые обязательно проходят межоперационный контроль качества. Прошедшие проверку блоки допускаются к сборке готовой продукции, которая подвергается процедуре приемки в соответствии с требованиями приемо-сдаточных испытаний.</a:t>
            </a:r>
          </a:p>
        </p:txBody>
      </p:sp>
    </p:spTree>
    <p:extLst>
      <p:ext uri="{BB962C8B-B14F-4D97-AF65-F5344CB8AC3E}">
        <p14:creationId xmlns:p14="http://schemas.microsoft.com/office/powerpoint/2010/main" val="1337165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635" y="791498"/>
            <a:ext cx="10515600" cy="80530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Принцип работы системы </a:t>
            </a:r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endParaRPr lang="en-US" sz="2400" b="1" dirty="0">
              <a:solidFill>
                <a:srgbClr val="0070C0"/>
              </a:solidFill>
              <a:latin typeface="Rebrand Dis SemiBold" pitchFamily="2" charset="7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3" y="1625262"/>
            <a:ext cx="11800331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94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204" y="901337"/>
            <a:ext cx="3007885" cy="1325563"/>
          </a:xfrm>
        </p:spPr>
        <p:txBody>
          <a:bodyPr/>
          <a:lstStyle/>
          <a:p>
            <a:r>
              <a:rPr lang="ru-RU" sz="2400" b="1" dirty="0">
                <a:solidFill>
                  <a:srgbClr val="0070C0"/>
                </a:solidFill>
                <a:latin typeface="Rebrand Dis SemiBold" pitchFamily="2" charset="77"/>
              </a:rPr>
              <a:t>Мы производим:</a:t>
            </a:r>
            <a:br>
              <a:rPr lang="en-US" b="1" dirty="0">
                <a:solidFill>
                  <a:srgbClr val="0070C0"/>
                </a:solidFill>
                <a:latin typeface="Rebrand Dis SemiBold" pitchFamily="2" charset="77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498" y="1080646"/>
            <a:ext cx="1901576" cy="1848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689" y="3273516"/>
            <a:ext cx="2143631" cy="1977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248" y="3150765"/>
            <a:ext cx="2335468" cy="19483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8308" y="5059962"/>
            <a:ext cx="2921348" cy="179803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071" y="1607300"/>
            <a:ext cx="11024597" cy="5179350"/>
          </a:xfrm>
        </p:spPr>
        <p:txBody>
          <a:bodyPr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ru-RU" sz="1400" b="1" dirty="0">
                <a:solidFill>
                  <a:srgbClr val="0070C0"/>
                </a:solidFill>
                <a:latin typeface="Rebrand Txt" pitchFamily="2" charset="77"/>
                <a:ea typeface="Verdana" panose="020B0604030504040204" pitchFamily="34" charset="0"/>
                <a:cs typeface="Times New Roman" panose="02020603050405020304" pitchFamily="18" charset="0"/>
              </a:rPr>
              <a:t>Все электроприводы собираются и проходят 100% контроль качества на заводе в РОССИИ,  г. Мытищи, МО:</a:t>
            </a:r>
          </a:p>
          <a:p>
            <a:pPr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Шаровый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 кран с электроприводом (ШЭП)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Gidrolock Ultimate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Шаровый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 кран с электроприводом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ШЭП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) Gidrolock Professional</a:t>
            </a:r>
          </a:p>
          <a:p>
            <a:pPr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Шаровый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 кран с электроприводом (ШЭП)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Gidrolock WINNER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WINNER RADIO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WINNER GSM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WINNER Z-Wave.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Rebrand Txt Medium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400" b="1" dirty="0">
              <a:solidFill>
                <a:schemeClr val="tx1">
                  <a:lumMod val="50000"/>
                </a:schemeClr>
              </a:solidFill>
              <a:latin typeface="Rebrand Txt" pitchFamily="2" charset="77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ru-RU" sz="1400" b="1" dirty="0">
                <a:solidFill>
                  <a:srgbClr val="0070C0"/>
                </a:solidFill>
                <a:latin typeface="Rebrand Txt" pitchFamily="2" charset="77"/>
                <a:ea typeface="Verdana" panose="020B0604030504040204" pitchFamily="34" charset="0"/>
                <a:cs typeface="Times New Roman" panose="02020603050405020304" pitchFamily="18" charset="0"/>
              </a:rPr>
              <a:t>Самый большой ассортимент блоков управления среди производителей систем защиты от протечек воды:</a:t>
            </a:r>
          </a:p>
          <a:p>
            <a:pPr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Блок управления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Standard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 (стандартные решения)</a:t>
            </a:r>
          </a:p>
          <a:p>
            <a:pPr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Блок управления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Control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 (для систем отопления)</a:t>
            </a:r>
          </a:p>
          <a:p>
            <a:pPr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Блок управления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Premium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 (с резервным питанием)</a:t>
            </a:r>
          </a:p>
          <a:p>
            <a:pPr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Блок управления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Universal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 на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Din-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рейку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(управление насосом)</a:t>
            </a:r>
          </a:p>
          <a:p>
            <a:pPr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Блок управления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Standard WI-FI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Dis SemiBold"/>
                <a:ea typeface="Verdana" panose="020B0604030504040204" pitchFamily="34" charset="0"/>
                <a:cs typeface="Times New Roman" panose="02020603050405020304" pitchFamily="18" charset="0"/>
              </a:rPr>
              <a:t>(умный дом)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Rebrand Dis SemiBold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400" b="1" dirty="0">
              <a:solidFill>
                <a:schemeClr val="tx1">
                  <a:lumMod val="50000"/>
                </a:schemeClr>
              </a:solidFill>
              <a:latin typeface="Rebrand Txt" pitchFamily="2" charset="77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ru-RU" sz="1400" b="1" dirty="0">
                <a:solidFill>
                  <a:srgbClr val="0070C0"/>
                </a:solidFill>
                <a:latin typeface="Rebrand Txt" pitchFamily="2" charset="77"/>
                <a:ea typeface="Verdana" panose="020B0604030504040204" pitchFamily="34" charset="0"/>
                <a:cs typeface="Times New Roman" panose="02020603050405020304" pitchFamily="18" charset="0"/>
              </a:rPr>
              <a:t>Различные цветовые решения датчиков, проводных и беспроводных:</a:t>
            </a:r>
          </a:p>
          <a:p>
            <a:pPr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Белые</a:t>
            </a:r>
          </a:p>
          <a:p>
            <a:pPr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Серебристые</a:t>
            </a:r>
          </a:p>
          <a:p>
            <a:pPr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Черные</a:t>
            </a:r>
          </a:p>
          <a:p>
            <a:pPr>
              <a:spcBef>
                <a:spcPts val="5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ebrand Txt Medium"/>
                <a:ea typeface="Verdana" panose="020B0604030504040204" pitchFamily="34" charset="0"/>
                <a:cs typeface="Times New Roman" panose="02020603050405020304" pitchFamily="18" charset="0"/>
              </a:rPr>
              <a:t>Бежевые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Rebrand Dis SemiBold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ebrand Txt" pitchFamily="2" charset="77"/>
                <a:ea typeface="Verdana" panose="020B0604030504040204" pitchFamily="34" charset="0"/>
                <a:cs typeface="Times New Roman" panose="02020603050405020304" pitchFamily="18" charset="0"/>
              </a:rPr>
              <a:t>На базе выпускаемого оборудования можно собрать комплект </a:t>
            </a:r>
            <a:r>
              <a:rPr lang="ru-RU" sz="1400" b="1" dirty="0">
                <a:latin typeface="Rebrand Txt" pitchFamily="2" charset="77"/>
              </a:rPr>
              <a:t>под любые профессиональные задачи </a:t>
            </a:r>
            <a:endParaRPr lang="en-US" sz="1400" b="1" dirty="0">
              <a:latin typeface="Rebrand Txt" pitchFamily="2" charset="77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ru-RU" sz="1400" b="1" dirty="0">
                <a:latin typeface="Rebrand Txt" pitchFamily="2" charset="77"/>
              </a:rPr>
              <a:t>по защите от аварий в системах водоснабжения и отопления.</a:t>
            </a:r>
          </a:p>
        </p:txBody>
      </p:sp>
    </p:spTree>
    <p:extLst>
      <p:ext uri="{BB962C8B-B14F-4D97-AF65-F5344CB8AC3E}">
        <p14:creationId xmlns:p14="http://schemas.microsoft.com/office/powerpoint/2010/main" val="761776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43743CF-DB7F-1E4A-BD88-20255E0F5129}"/>
              </a:ext>
            </a:extLst>
          </p:cNvPr>
          <p:cNvSpPr txBox="1"/>
          <p:nvPr/>
        </p:nvSpPr>
        <p:spPr>
          <a:xfrm>
            <a:off x="339139" y="942506"/>
            <a:ext cx="471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Standard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336" y="1305512"/>
            <a:ext cx="5680527" cy="5398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22" y="1413496"/>
            <a:ext cx="5220638" cy="51932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18905" y="936277"/>
            <a:ext cx="5332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Rebrand Dis SemiBold" pitchFamily="2" charset="77"/>
              </a:rPr>
              <a:t>Gidrolock</a:t>
            </a:r>
            <a:r>
              <a:rPr lang="en-US" sz="2400" b="1" dirty="0">
                <a:solidFill>
                  <a:srgbClr val="0070C0"/>
                </a:solidFill>
                <a:latin typeface="Rebrand Dis SemiBold" pitchFamily="2" charset="77"/>
              </a:rPr>
              <a:t> Standard Radio</a:t>
            </a:r>
          </a:p>
        </p:txBody>
      </p:sp>
    </p:spTree>
    <p:extLst>
      <p:ext uri="{BB962C8B-B14F-4D97-AF65-F5344CB8AC3E}">
        <p14:creationId xmlns:p14="http://schemas.microsoft.com/office/powerpoint/2010/main" val="1970168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3696</TotalTime>
  <Words>1270</Words>
  <Application>Microsoft Office PowerPoint</Application>
  <PresentationFormat>Широкоэкранный</PresentationFormat>
  <Paragraphs>206</Paragraphs>
  <Slides>30</Slides>
  <Notes>7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3" baseType="lpstr">
      <vt:lpstr>Arial</vt:lpstr>
      <vt:lpstr>Calibri</vt:lpstr>
      <vt:lpstr>Calibri Light</vt:lpstr>
      <vt:lpstr>Rebrand Dis</vt:lpstr>
      <vt:lpstr>Rebrand Dis Medium</vt:lpstr>
      <vt:lpstr>Rebrand Dis SemiBold</vt:lpstr>
      <vt:lpstr>Rebrand Txt</vt:lpstr>
      <vt:lpstr>Rebrand Txt Medium</vt:lpstr>
      <vt:lpstr>Roboto</vt:lpstr>
      <vt:lpstr>Times New Roman</vt:lpstr>
      <vt:lpstr>Verdana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Наши партнеры</vt:lpstr>
      <vt:lpstr>Презентация PowerPoint</vt:lpstr>
      <vt:lpstr>Презентация PowerPoint</vt:lpstr>
      <vt:lpstr>Принцип работы системы Gidrolock</vt:lpstr>
      <vt:lpstr>Мы производим: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ATH</dc:creator>
  <cp:lastModifiedBy>manager24</cp:lastModifiedBy>
  <cp:revision>96</cp:revision>
  <dcterms:created xsi:type="dcterms:W3CDTF">2021-12-17T09:12:07Z</dcterms:created>
  <dcterms:modified xsi:type="dcterms:W3CDTF">2024-06-14T10:13:29Z</dcterms:modified>
</cp:coreProperties>
</file>