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89" r:id="rId5"/>
  </p:sldMasterIdLst>
  <p:notesMasterIdLst>
    <p:notesMasterId r:id="rId13"/>
  </p:notesMasterIdLst>
  <p:handoutMasterIdLst>
    <p:handoutMasterId r:id="rId14"/>
  </p:handoutMasterIdLst>
  <p:sldIdLst>
    <p:sldId id="1660" r:id="rId6"/>
    <p:sldId id="1655" r:id="rId7"/>
    <p:sldId id="1656" r:id="rId8"/>
    <p:sldId id="1662" r:id="rId9"/>
    <p:sldId id="1106" r:id="rId10"/>
    <p:sldId id="1107" r:id="rId11"/>
    <p:sldId id="111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yana Dubinskaya" initials="TD" lastIdx="1" clrIdx="0">
    <p:extLst>
      <p:ext uri="{19B8F6BF-5375-455C-9EA6-DF929625EA0E}">
        <p15:presenceInfo xmlns:p15="http://schemas.microsoft.com/office/powerpoint/2012/main" userId="S::t.dubinskaya@cersanit.ru::bee1b7ff-4ec1-43a8-bfa4-4df8c93ea4d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293"/>
    <a:srgbClr val="D4B584"/>
    <a:srgbClr val="AF8C59"/>
    <a:srgbClr val="FF7C80"/>
    <a:srgbClr val="B8E08C"/>
    <a:srgbClr val="D8E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5A9C85-2616-4A91-A38E-1996F18FF67B}" v="3" dt="2022-11-25T11:12:20.1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4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ktoriya Gavrilovich" userId="fc3def25-f59f-4703-88cd-0dede72cc279" providerId="ADAL" clId="{475A9C85-2616-4A91-A38E-1996F18FF67B}"/>
    <pc:docChg chg="undo custSel addSld delSld modSld">
      <pc:chgData name="Viktoriya Gavrilovich" userId="fc3def25-f59f-4703-88cd-0dede72cc279" providerId="ADAL" clId="{475A9C85-2616-4A91-A38E-1996F18FF67B}" dt="2022-11-25T11:14:00.470" v="188" actId="14100"/>
      <pc:docMkLst>
        <pc:docMk/>
      </pc:docMkLst>
      <pc:sldChg chg="modSp del mod">
        <pc:chgData name="Viktoriya Gavrilovich" userId="fc3def25-f59f-4703-88cd-0dede72cc279" providerId="ADAL" clId="{475A9C85-2616-4A91-A38E-1996F18FF67B}" dt="2022-11-25T11:10:52.189" v="108" actId="2696"/>
        <pc:sldMkLst>
          <pc:docMk/>
          <pc:sldMk cId="2116150469" sldId="1661"/>
        </pc:sldMkLst>
        <pc:spChg chg="mod">
          <ac:chgData name="Viktoriya Gavrilovich" userId="fc3def25-f59f-4703-88cd-0dede72cc279" providerId="ADAL" clId="{475A9C85-2616-4A91-A38E-1996F18FF67B}" dt="2022-11-25T11:10:42.146" v="106" actId="21"/>
          <ac:spMkLst>
            <pc:docMk/>
            <pc:sldMk cId="2116150469" sldId="1661"/>
            <ac:spMk id="4" creationId="{BE0056E6-AA80-04A3-1875-9D217B29958E}"/>
          </ac:spMkLst>
        </pc:spChg>
      </pc:sldChg>
      <pc:sldChg chg="addSp delSp modSp add mod">
        <pc:chgData name="Viktoriya Gavrilovich" userId="fc3def25-f59f-4703-88cd-0dede72cc279" providerId="ADAL" clId="{475A9C85-2616-4A91-A38E-1996F18FF67B}" dt="2022-11-25T11:14:00.470" v="188" actId="14100"/>
        <pc:sldMkLst>
          <pc:docMk/>
          <pc:sldMk cId="3390780840" sldId="1662"/>
        </pc:sldMkLst>
        <pc:spChg chg="mod">
          <ac:chgData name="Viktoriya Gavrilovich" userId="fc3def25-f59f-4703-88cd-0dede72cc279" providerId="ADAL" clId="{475A9C85-2616-4A91-A38E-1996F18FF67B}" dt="2022-11-25T11:10:46.657" v="107"/>
          <ac:spMkLst>
            <pc:docMk/>
            <pc:sldMk cId="3390780840" sldId="1662"/>
            <ac:spMk id="2" creationId="{E5B5E7EE-D058-58AA-7E07-298833E3C09A}"/>
          </ac:spMkLst>
        </pc:spChg>
        <pc:spChg chg="add del mod">
          <ac:chgData name="Viktoriya Gavrilovich" userId="fc3def25-f59f-4703-88cd-0dede72cc279" providerId="ADAL" clId="{475A9C85-2616-4A91-A38E-1996F18FF67B}" dt="2022-11-25T11:12:34.237" v="174" actId="478"/>
          <ac:spMkLst>
            <pc:docMk/>
            <pc:sldMk cId="3390780840" sldId="1662"/>
            <ac:spMk id="3" creationId="{545846F6-8334-2F10-A407-DBF3C91D7950}"/>
          </ac:spMkLst>
        </pc:spChg>
        <pc:spChg chg="del">
          <ac:chgData name="Viktoriya Gavrilovich" userId="fc3def25-f59f-4703-88cd-0dede72cc279" providerId="ADAL" clId="{475A9C85-2616-4A91-A38E-1996F18FF67B}" dt="2022-11-25T11:05:08.831" v="35" actId="478"/>
          <ac:spMkLst>
            <pc:docMk/>
            <pc:sldMk cId="3390780840" sldId="1662"/>
            <ac:spMk id="8" creationId="{BF7192F2-CCC3-53D7-F7D7-F5AAA971C783}"/>
          </ac:spMkLst>
        </pc:spChg>
        <pc:spChg chg="del">
          <ac:chgData name="Viktoriya Gavrilovich" userId="fc3def25-f59f-4703-88cd-0dede72cc279" providerId="ADAL" clId="{475A9C85-2616-4A91-A38E-1996F18FF67B}" dt="2022-11-25T11:04:53.688" v="1" actId="478"/>
          <ac:spMkLst>
            <pc:docMk/>
            <pc:sldMk cId="3390780840" sldId="1662"/>
            <ac:spMk id="17" creationId="{21A1AC8B-5E8A-B5AC-753C-41CDF086D96B}"/>
          </ac:spMkLst>
        </pc:spChg>
        <pc:spChg chg="add del mod">
          <ac:chgData name="Viktoriya Gavrilovich" userId="fc3def25-f59f-4703-88cd-0dede72cc279" providerId="ADAL" clId="{475A9C85-2616-4A91-A38E-1996F18FF67B}" dt="2022-11-25T11:12:16.821" v="168"/>
          <ac:spMkLst>
            <pc:docMk/>
            <pc:sldMk cId="3390780840" sldId="1662"/>
            <ac:spMk id="24" creationId="{873F46AA-1AB2-DC6C-6E14-4078208DC3B9}"/>
          </ac:spMkLst>
        </pc:spChg>
        <pc:spChg chg="add mod">
          <ac:chgData name="Viktoriya Gavrilovich" userId="fc3def25-f59f-4703-88cd-0dede72cc279" providerId="ADAL" clId="{475A9C85-2616-4A91-A38E-1996F18FF67B}" dt="2022-11-25T11:12:49.768" v="180" actId="1076"/>
          <ac:spMkLst>
            <pc:docMk/>
            <pc:sldMk cId="3390780840" sldId="1662"/>
            <ac:spMk id="25" creationId="{3AF59F7D-7FF8-A285-A9E6-13414BFDA253}"/>
          </ac:spMkLst>
        </pc:spChg>
        <pc:picChg chg="del">
          <ac:chgData name="Viktoriya Gavrilovich" userId="fc3def25-f59f-4703-88cd-0dede72cc279" providerId="ADAL" clId="{475A9C85-2616-4A91-A38E-1996F18FF67B}" dt="2022-11-25T11:05:10.825" v="38" actId="478"/>
          <ac:picMkLst>
            <pc:docMk/>
            <pc:sldMk cId="3390780840" sldId="1662"/>
            <ac:picMk id="6" creationId="{2A69DEFF-A432-72E1-E82C-92D2BB676215}"/>
          </ac:picMkLst>
        </pc:picChg>
        <pc:picChg chg="add del mod">
          <ac:chgData name="Viktoriya Gavrilovich" userId="fc3def25-f59f-4703-88cd-0dede72cc279" providerId="ADAL" clId="{475A9C85-2616-4A91-A38E-1996F18FF67B}" dt="2022-11-25T11:09:25.909" v="85" actId="478"/>
          <ac:picMkLst>
            <pc:docMk/>
            <pc:sldMk cId="3390780840" sldId="1662"/>
            <ac:picMk id="7" creationId="{962398FA-F13F-0A08-C2AD-33CB1B825012}"/>
          </ac:picMkLst>
        </pc:picChg>
        <pc:picChg chg="del">
          <ac:chgData name="Viktoriya Gavrilovich" userId="fc3def25-f59f-4703-88cd-0dede72cc279" providerId="ADAL" clId="{475A9C85-2616-4A91-A38E-1996F18FF67B}" dt="2022-11-25T11:05:10.222" v="37" actId="478"/>
          <ac:picMkLst>
            <pc:docMk/>
            <pc:sldMk cId="3390780840" sldId="1662"/>
            <ac:picMk id="10" creationId="{A61654FF-8CD9-8B6D-FFE9-9035AC5D7955}"/>
          </ac:picMkLst>
        </pc:picChg>
        <pc:picChg chg="add mod">
          <ac:chgData name="Viktoriya Gavrilovich" userId="fc3def25-f59f-4703-88cd-0dede72cc279" providerId="ADAL" clId="{475A9C85-2616-4A91-A38E-1996F18FF67B}" dt="2022-11-25T11:14:00.470" v="188" actId="14100"/>
          <ac:picMkLst>
            <pc:docMk/>
            <pc:sldMk cId="3390780840" sldId="1662"/>
            <ac:picMk id="11" creationId="{656ADFF4-7787-3C31-25E4-8A79C451D93D}"/>
          </ac:picMkLst>
        </pc:picChg>
        <pc:picChg chg="add del mod">
          <ac:chgData name="Viktoriya Gavrilovich" userId="fc3def25-f59f-4703-88cd-0dede72cc279" providerId="ADAL" clId="{475A9C85-2616-4A91-A38E-1996F18FF67B}" dt="2022-11-25T11:10:02.929" v="90" actId="478"/>
          <ac:picMkLst>
            <pc:docMk/>
            <pc:sldMk cId="3390780840" sldId="1662"/>
            <ac:picMk id="13" creationId="{61FFBAFF-08B7-1505-9827-58BE50C1DDA5}"/>
          </ac:picMkLst>
        </pc:picChg>
        <pc:picChg chg="add mod">
          <ac:chgData name="Viktoriya Gavrilovich" userId="fc3def25-f59f-4703-88cd-0dede72cc279" providerId="ADAL" clId="{475A9C85-2616-4A91-A38E-1996F18FF67B}" dt="2022-11-25T11:13:52.092" v="187" actId="14100"/>
          <ac:picMkLst>
            <pc:docMk/>
            <pc:sldMk cId="3390780840" sldId="1662"/>
            <ac:picMk id="15" creationId="{01AEBD47-3D56-0631-3CF6-A66797C1C370}"/>
          </ac:picMkLst>
        </pc:picChg>
        <pc:picChg chg="del">
          <ac:chgData name="Viktoriya Gavrilovich" userId="fc3def25-f59f-4703-88cd-0dede72cc279" providerId="ADAL" clId="{475A9C85-2616-4A91-A38E-1996F18FF67B}" dt="2022-11-25T11:05:09.270" v="36" actId="478"/>
          <ac:picMkLst>
            <pc:docMk/>
            <pc:sldMk cId="3390780840" sldId="1662"/>
            <ac:picMk id="16" creationId="{0DEED8A4-9966-874C-F09A-A3FFD6F3A501}"/>
          </ac:picMkLst>
        </pc:picChg>
        <pc:picChg chg="add mod">
          <ac:chgData name="Viktoriya Gavrilovich" userId="fc3def25-f59f-4703-88cd-0dede72cc279" providerId="ADAL" clId="{475A9C85-2616-4A91-A38E-1996F18FF67B}" dt="2022-11-25T11:10:09.175" v="95" actId="1076"/>
          <ac:picMkLst>
            <pc:docMk/>
            <pc:sldMk cId="3390780840" sldId="1662"/>
            <ac:picMk id="19" creationId="{530B1A95-1C5E-4862-A7A4-7559132FB29F}"/>
          </ac:picMkLst>
        </pc:picChg>
        <pc:picChg chg="add mod">
          <ac:chgData name="Viktoriya Gavrilovich" userId="fc3def25-f59f-4703-88cd-0dede72cc279" providerId="ADAL" clId="{475A9C85-2616-4A91-A38E-1996F18FF67B}" dt="2022-11-25T11:10:23.365" v="101" actId="1076"/>
          <ac:picMkLst>
            <pc:docMk/>
            <pc:sldMk cId="3390780840" sldId="1662"/>
            <ac:picMk id="21" creationId="{AA69520A-FFA4-3A4C-6213-CB4908727F3C}"/>
          </ac:picMkLst>
        </pc:picChg>
        <pc:picChg chg="add mod">
          <ac:chgData name="Viktoriya Gavrilovich" userId="fc3def25-f59f-4703-88cd-0dede72cc279" providerId="ADAL" clId="{475A9C85-2616-4A91-A38E-1996F18FF67B}" dt="2022-11-25T11:10:17.010" v="99" actId="14100"/>
          <ac:picMkLst>
            <pc:docMk/>
            <pc:sldMk cId="3390780840" sldId="1662"/>
            <ac:picMk id="23" creationId="{AD1ABA12-30E8-6048-278C-D5AD7DC0DAC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A7FC903-FE4D-4E66-B327-E89A86E4A7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D1EA79-4FB0-4CC8-A52B-4CC1F0EB54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8EB31-03D4-491F-9376-4AC056BE6A6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4C3CF4-4CE2-400D-B3BD-F11404CB47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9C8626-021B-4435-B201-3489A51AB3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19C6-6386-456E-869F-DF3AEA059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3363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F5758-6B7C-453A-B5B8-D012EABE1872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D603B-53D2-4F49-A749-08D5980ED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588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ABF53-1118-4937-99D2-3393604FC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5A4D2A-8EE4-4793-8CBB-773A0F084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6AE3A-A36C-485A-87A6-0F6307E0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348E79-42A2-45E0-99CE-6830FD679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176B0-F2CE-441B-98DD-CC492BBDB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41AE6-2CA6-4363-90F0-71B86901B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58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BD793-5A40-4229-9400-6FBA676F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FD3470-87D1-4F48-BB86-7BC2B10B3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36EE8D-83BB-4DD8-9DF0-7D9D496C8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6AA8CA-2E64-4993-A803-AA4AC7573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6C379C-9CAF-43DA-A6EA-C1FC14D44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41AE6-2CA6-4363-90F0-71B86901B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22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8C2637-1387-4A55-8C1F-73D8C83E3B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4D8AAC-5EAA-4D8D-92DC-84D70556A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54554F-E7DB-492D-B35D-618B230108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00FE65-3FFA-4F21-8AB9-9FE006957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6B0F4F-C9B6-4499-9804-5AB25B6AA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41AE6-2CA6-4363-90F0-71B86901B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945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8">
            <a:extLst>
              <a:ext uri="{FF2B5EF4-FFF2-40B4-BE49-F238E27FC236}">
                <a16:creationId xmlns:a16="http://schemas.microsoft.com/office/drawing/2014/main" id="{97F29D8F-9D5D-4A82-BCCC-457C583CFE21}"/>
              </a:ext>
            </a:extLst>
          </p:cNvPr>
          <p:cNvCxnSpPr>
            <a:cxnSpLocks/>
          </p:cNvCxnSpPr>
          <p:nvPr userDrawn="1"/>
        </p:nvCxnSpPr>
        <p:spPr>
          <a:xfrm>
            <a:off x="318953" y="549803"/>
            <a:ext cx="8854077" cy="0"/>
          </a:xfrm>
          <a:prstGeom prst="line">
            <a:avLst/>
          </a:prstGeom>
          <a:ln>
            <a:solidFill>
              <a:srgbClr val="2D4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9">
            <a:extLst>
              <a:ext uri="{FF2B5EF4-FFF2-40B4-BE49-F238E27FC236}">
                <a16:creationId xmlns:a16="http://schemas.microsoft.com/office/drawing/2014/main" id="{D9A5CCA7-1BDA-4DBD-A5CD-7FCEE232C4B1}"/>
              </a:ext>
            </a:extLst>
          </p:cNvPr>
          <p:cNvSpPr/>
          <p:nvPr userDrawn="1"/>
        </p:nvSpPr>
        <p:spPr>
          <a:xfrm>
            <a:off x="11419025" y="6383331"/>
            <a:ext cx="3994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E070F28-A36A-4689-9211-B957EA0514A3}" type="slidenum">
              <a:rPr lang="pl-PL" sz="1400" b="1">
                <a:solidFill>
                  <a:srgbClr val="2D4192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pPr algn="r"/>
              <a:t>‹#›</a:t>
            </a:fld>
            <a:endParaRPr lang="pl-PL" sz="1400" b="1">
              <a:solidFill>
                <a:srgbClr val="2D4192"/>
              </a:solidFill>
              <a:latin typeface="+mn-lt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CDBB0D6-35A6-4919-918F-B70EDB8D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53" y="189501"/>
            <a:ext cx="8840274" cy="298674"/>
          </a:xfrm>
          <a:prstGeom prst="rect">
            <a:avLst/>
          </a:prstGeom>
        </p:spPr>
        <p:txBody>
          <a:bodyPr lIns="0" tIns="0" rIns="0" bIns="0"/>
          <a:lstStyle>
            <a:lvl1pPr>
              <a:defRPr sz="2799">
                <a:solidFill>
                  <a:srgbClr val="2E429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9010E08-A91E-437D-8E57-D6B34BC05D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8953" y="813856"/>
            <a:ext cx="11499541" cy="1852342"/>
          </a:xfrm>
          <a:prstGeom prst="rect">
            <a:avLst/>
          </a:prstGeom>
        </p:spPr>
        <p:txBody>
          <a:bodyPr lIns="0" tIns="0" rIns="0" bIns="0"/>
          <a:lstStyle>
            <a:lvl1pPr marL="228531" indent="-228531">
              <a:buFont typeface="Wingdings" panose="05000000000000000000" pitchFamily="2" charset="2"/>
              <a:buChar char="§"/>
              <a:defRPr sz="23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594" indent="-228531">
              <a:buFont typeface="Wingdings" panose="05000000000000000000" pitchFamily="2" charset="2"/>
              <a:buChar char="§"/>
              <a:defRPr sz="1999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2657" indent="-228531">
              <a:buFont typeface="Wingdings" panose="05000000000000000000" pitchFamily="2" charset="2"/>
              <a:buChar char="§"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599720" indent="-228531"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6783" indent="-228531"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2681B7B-422B-4A01-8072-FB01FD23EA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816" y="2"/>
            <a:ext cx="2819185" cy="6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78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0759CCB-4751-4141-9B6D-A298943C1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67A9-7820-4DBA-86F8-CF45C530E976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45DDDB-9C7F-452E-8302-1980A09B6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E2DEA8-EE02-40C8-89AB-5D683D2B9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D2F9-C3F5-4BC9-9383-3C9D07379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781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7C64D-AFBA-434F-9847-4A9445165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D7B0A4-0296-45AB-AD59-ADC9F6AFA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4FB377-2EEC-4667-9559-E65F5936C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E535-61B8-44DA-8C13-C8A79CC6740E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DE41D1-1979-4DE5-A5BA-4909AD7CC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D0E8D4-2C7C-4BD6-86F0-797FD102B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2700-CAF6-475A-9298-C295F757D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261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9408D-39ED-4C95-8C7E-E2DA2EDFC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806A24-E3BC-4AB6-A80B-D460259F0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E5B469-9F2E-4C96-AD23-F4C423C3F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E535-61B8-44DA-8C13-C8A79CC6740E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0FEF86-0A73-48C9-9A4B-0049E6BCF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EC6A03-4880-4EFE-8176-FE6F3CCC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2700-CAF6-475A-9298-C295F757D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003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ABBEE-32AB-413F-AD51-F6480AAD9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6E95BD-749A-41FA-9B5E-ABD340F06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C3B6F-2564-4D3E-8EC7-13B545813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E535-61B8-44DA-8C13-C8A79CC6740E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5ECB5E-90E2-400C-83D4-E0DC33D94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7EF8E0-4C2D-4B54-97BB-0CE9F488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2700-CAF6-475A-9298-C295F757D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61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2DAE80-E774-418B-9A67-304C284F8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553765-4F38-42FB-9160-380575FD5A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4CB4EF-8390-4ABE-B905-DF29AC340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4CC12C-9779-4071-9011-6F0311BD8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E535-61B8-44DA-8C13-C8A79CC6740E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A53385-7E5C-4C70-AA49-C9E4EF55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096ADD-DDBB-4DA8-BEAF-ED2602B3C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2700-CAF6-475A-9298-C295F757D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544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13DD5-57C0-40E6-87CE-A3B81A8EA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1BDF37-9A9D-42B6-9679-D8C66CD5E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42CAA2-6AA6-4A6E-BF55-ADAA90BFD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4D38F85-4156-4FBF-9666-799191D4B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F2B3AA-3FB5-4769-8B73-ABC0507AE0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D806EE-4D81-448E-B9DD-F20862D87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E535-61B8-44DA-8C13-C8A79CC6740E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246C1B-C40C-44AF-9B86-4411794B7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FB61FEC-BBA7-471F-A65F-B4AE6932B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2700-CAF6-475A-9298-C295F757D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501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96F271-CBF0-4D5A-B78A-99905405E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7383BE-E050-44A1-B279-69FB27586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E535-61B8-44DA-8C13-C8A79CC6740E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AB521E1-784D-42D5-9FF2-89D39D7F9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74C07E-C652-48E9-B6A0-C3FD6812F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2700-CAF6-475A-9298-C295F757D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51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4BCCA-D5AA-437A-85E8-1B8F9BEE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55A9BA-0314-4C1F-A5A5-8C6C45F90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84A6AD-B324-48E2-AD9F-91AD31B6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1DDA64-2EF2-4308-AA01-01902638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3C5607-F60F-4E7F-9B28-E38F5C128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41AE6-2CA6-4363-90F0-71B86901B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875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144138-D41D-404F-81B2-BB7739204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E535-61B8-44DA-8C13-C8A79CC6740E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D308E0-5DA9-403D-B6E8-2AAA3455F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080790-E098-40ED-B19F-89423880B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2700-CAF6-475A-9298-C295F757D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85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0826E-E655-4196-9EE5-3594296BB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18EC4A-08D9-413E-A6CA-AF9AEFB81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0628DC-DC91-4B53-B3DD-A4CEDB6B2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D5707C-4354-4357-8459-E7314760A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E535-61B8-44DA-8C13-C8A79CC6740E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5D5764-11E0-466E-8A37-D47C045B5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2BA695-693D-4036-9B7A-0C4CB638B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2700-CAF6-475A-9298-C295F757D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253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3FB2C3-2374-428E-9CE8-FBBF10577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B9F31F-838F-47C2-85B3-0AF434402A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29C5D6-9285-4EA0-A3B0-D02E7E46A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67AF5E-4576-41E8-817F-F4DF5D77A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E535-61B8-44DA-8C13-C8A79CC6740E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CD64F3-0490-4158-800B-A66D36F65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F56026-C711-43E5-968A-248D455BE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2700-CAF6-475A-9298-C295F757D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399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58BEB-5D0A-488D-92F2-11F8123F2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454503-EB57-4860-85F4-CAF8CD8F8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3664C0-D0E0-438B-A25D-5EE19CC41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E535-61B8-44DA-8C13-C8A79CC6740E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594C13-2954-4EAF-8176-3D22E8DCA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187A91-9CFF-44A9-ADF9-3E7C19A4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2700-CAF6-475A-9298-C295F757D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912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6ADC61-763A-42CD-AF4A-2ECF51C79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3EE53-9E72-44DB-B535-812D3516F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DDEFDA-5C95-41CE-8BC3-0A7A1DA4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E535-61B8-44DA-8C13-C8A79CC6740E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D0E884-CAD4-4914-B6AD-0166AE338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DB530B-4307-4584-A4AA-44168AA04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2700-CAF6-475A-9298-C295F757D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271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8">
            <a:extLst>
              <a:ext uri="{FF2B5EF4-FFF2-40B4-BE49-F238E27FC236}">
                <a16:creationId xmlns:a16="http://schemas.microsoft.com/office/drawing/2014/main" id="{97F29D8F-9D5D-4A82-BCCC-457C583CFE21}"/>
              </a:ext>
            </a:extLst>
          </p:cNvPr>
          <p:cNvCxnSpPr>
            <a:cxnSpLocks/>
          </p:cNvCxnSpPr>
          <p:nvPr userDrawn="1"/>
        </p:nvCxnSpPr>
        <p:spPr>
          <a:xfrm>
            <a:off x="318952" y="549803"/>
            <a:ext cx="8854077" cy="0"/>
          </a:xfrm>
          <a:prstGeom prst="line">
            <a:avLst/>
          </a:prstGeom>
          <a:ln>
            <a:solidFill>
              <a:srgbClr val="033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9">
            <a:extLst>
              <a:ext uri="{FF2B5EF4-FFF2-40B4-BE49-F238E27FC236}">
                <a16:creationId xmlns:a16="http://schemas.microsoft.com/office/drawing/2014/main" id="{D9A5CCA7-1BDA-4DBD-A5CD-7FCEE232C4B1}"/>
              </a:ext>
            </a:extLst>
          </p:cNvPr>
          <p:cNvSpPr/>
          <p:nvPr userDrawn="1"/>
        </p:nvSpPr>
        <p:spPr>
          <a:xfrm>
            <a:off x="11419025" y="6383329"/>
            <a:ext cx="3994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E070F28-A36A-4689-9211-B957EA0514A3}" type="slidenum">
              <a:rPr lang="pl-PL" sz="1400" b="1">
                <a:solidFill>
                  <a:schemeClr val="accent5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pPr algn="r"/>
              <a:t>‹#›</a:t>
            </a:fld>
            <a:endParaRPr lang="pl-PL" sz="1400" b="1">
              <a:solidFill>
                <a:schemeClr val="accent5">
                  <a:lumMod val="50000"/>
                </a:schemeClr>
              </a:solidFill>
              <a:latin typeface="+mn-lt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cxnSp>
        <p:nvCxnSpPr>
          <p:cNvPr id="10" name="Łącznik prosty 10">
            <a:extLst>
              <a:ext uri="{FF2B5EF4-FFF2-40B4-BE49-F238E27FC236}">
                <a16:creationId xmlns:a16="http://schemas.microsoft.com/office/drawing/2014/main" id="{714DB03C-CF2D-4887-A9F0-3F16945BA034}"/>
              </a:ext>
            </a:extLst>
          </p:cNvPr>
          <p:cNvCxnSpPr>
            <a:cxnSpLocks/>
          </p:cNvCxnSpPr>
          <p:nvPr userDrawn="1"/>
        </p:nvCxnSpPr>
        <p:spPr>
          <a:xfrm>
            <a:off x="318952" y="6537218"/>
            <a:ext cx="10930073" cy="0"/>
          </a:xfrm>
          <a:prstGeom prst="line">
            <a:avLst/>
          </a:prstGeom>
          <a:ln>
            <a:solidFill>
              <a:srgbClr val="0138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8CDBB0D6-35A6-4919-918F-B70EDB8D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53" y="189501"/>
            <a:ext cx="8840274" cy="298674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9010E08-A91E-437D-8E57-D6B34BC05D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8952" y="813856"/>
            <a:ext cx="11499541" cy="1852342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2681B7B-422B-4A01-8072-FB01FD23EA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815" y="0"/>
            <a:ext cx="2819185" cy="6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48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>
            <a:extLst>
              <a:ext uri="{FF2B5EF4-FFF2-40B4-BE49-F238E27FC236}">
                <a16:creationId xmlns:a16="http://schemas.microsoft.com/office/drawing/2014/main" id="{EBB9F07B-B7A0-478D-AD8F-E6F3B5C12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125" y="4766111"/>
            <a:ext cx="7108791" cy="79827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3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D8EDA-CAF8-48DF-85FC-ADD4765F8A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1229" y="5844808"/>
            <a:ext cx="4187372" cy="49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1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EFD85E48-B833-49E3-850B-F2D341C4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CFF7A1-9317-407F-9574-FD25A8DBDE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5C1023-7E37-46E0-AC9D-5FB86C9E4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66B3DF-0300-4323-94DA-9B66DEDD2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41AE6-2CA6-4363-90F0-71B86901B2E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Łącznik prosty 8">
            <a:extLst>
              <a:ext uri="{FF2B5EF4-FFF2-40B4-BE49-F238E27FC236}">
                <a16:creationId xmlns:a16="http://schemas.microsoft.com/office/drawing/2014/main" id="{0654443B-CD6B-4C51-A599-976C6CFC946E}"/>
              </a:ext>
            </a:extLst>
          </p:cNvPr>
          <p:cNvCxnSpPr>
            <a:cxnSpLocks/>
          </p:cNvCxnSpPr>
          <p:nvPr userDrawn="1"/>
        </p:nvCxnSpPr>
        <p:spPr>
          <a:xfrm>
            <a:off x="2493373" y="4562475"/>
            <a:ext cx="8854077" cy="0"/>
          </a:xfrm>
          <a:prstGeom prst="line">
            <a:avLst/>
          </a:prstGeom>
          <a:ln>
            <a:solidFill>
              <a:srgbClr val="2D4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1">
            <a:extLst>
              <a:ext uri="{FF2B5EF4-FFF2-40B4-BE49-F238E27FC236}">
                <a16:creationId xmlns:a16="http://schemas.microsoft.com/office/drawing/2014/main" id="{04C4DBD0-64A7-48E0-8DEF-C17F5AEE5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526" y="4173426"/>
            <a:ext cx="8840274" cy="2986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799">
                <a:solidFill>
                  <a:srgbClr val="2E429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12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35190-8827-4FCA-8E46-DAE16D558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EF9BE0-F4DC-440C-8727-AED5A5E6E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D36A50-D8CA-446E-8853-A83D4C01E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0E1626-01B3-4E89-BFA8-BB4D5CFC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994C8-A459-4916-9E28-D27A3C30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5DEEA2-521C-41CC-8B2F-CEA95EBA9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41AE6-2CA6-4363-90F0-71B86901B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61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76D80-B727-47EB-ABC1-A750A204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352A85-B821-419B-AE6B-3F47A4AD0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42FC62-64B4-4255-B31A-83626064C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D1B33E-2E61-4310-91BA-8C78B1ACF2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BAFD3F-1104-45D1-9279-048B22A37C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161051-4F13-4FF4-B9AC-F62AF1A5FD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FC313E9-D591-4455-BFC3-613C3F927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C809710-3554-41AB-8DBB-31F217783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41AE6-2CA6-4363-90F0-71B86901B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37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8AC35F95-A9F8-49B4-86EF-8CB4549D9B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CA0857C-F558-4161-9BF3-AEFF65FCD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4422FF-8228-4C53-9390-F8EC30B3C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41AE6-2CA6-4363-90F0-71B86901B2E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17CD76C7-34C8-4F8D-9B02-4026141BA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53" y="189501"/>
            <a:ext cx="8840274" cy="298674"/>
          </a:xfrm>
          <a:prstGeom prst="rect">
            <a:avLst/>
          </a:prstGeom>
        </p:spPr>
        <p:txBody>
          <a:bodyPr lIns="0" tIns="0" rIns="0" bIns="0"/>
          <a:lstStyle>
            <a:lvl1pPr>
              <a:defRPr sz="2799">
                <a:solidFill>
                  <a:srgbClr val="2E429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2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8">
            <a:extLst>
              <a:ext uri="{FF2B5EF4-FFF2-40B4-BE49-F238E27FC236}">
                <a16:creationId xmlns:a16="http://schemas.microsoft.com/office/drawing/2014/main" id="{0BFFC81C-3DF6-432B-826F-48C4489F6ACC}"/>
              </a:ext>
            </a:extLst>
          </p:cNvPr>
          <p:cNvCxnSpPr>
            <a:cxnSpLocks/>
          </p:cNvCxnSpPr>
          <p:nvPr userDrawn="1"/>
        </p:nvCxnSpPr>
        <p:spPr>
          <a:xfrm>
            <a:off x="318953" y="549803"/>
            <a:ext cx="8854077" cy="0"/>
          </a:xfrm>
          <a:prstGeom prst="line">
            <a:avLst/>
          </a:prstGeom>
          <a:ln>
            <a:solidFill>
              <a:srgbClr val="2D4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9">
            <a:extLst>
              <a:ext uri="{FF2B5EF4-FFF2-40B4-BE49-F238E27FC236}">
                <a16:creationId xmlns:a16="http://schemas.microsoft.com/office/drawing/2014/main" id="{1F64B7BA-214D-49C3-83B9-C88CCAE23918}"/>
              </a:ext>
            </a:extLst>
          </p:cNvPr>
          <p:cNvSpPr/>
          <p:nvPr userDrawn="1"/>
        </p:nvSpPr>
        <p:spPr>
          <a:xfrm>
            <a:off x="11419025" y="6383331"/>
            <a:ext cx="3994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E070F28-A36A-4689-9211-B957EA0514A3}" type="slidenum">
              <a:rPr lang="pl-PL" sz="1400" b="1" smtClean="0">
                <a:solidFill>
                  <a:srgbClr val="2D4192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pPr algn="r"/>
              <a:t>‹#›</a:t>
            </a:fld>
            <a:endParaRPr lang="pl-PL" sz="1400" b="1">
              <a:solidFill>
                <a:srgbClr val="2D4192"/>
              </a:solidFill>
              <a:latin typeface="+mn-lt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5FE27DE1-7D87-415D-9028-27124D6844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953" y="189501"/>
            <a:ext cx="8840274" cy="298674"/>
          </a:xfrm>
          <a:prstGeom prst="rect">
            <a:avLst/>
          </a:prstGeom>
        </p:spPr>
        <p:txBody>
          <a:bodyPr lIns="0" tIns="0" rIns="0" bIns="0"/>
          <a:lstStyle>
            <a:lvl1pPr>
              <a:defRPr sz="2799">
                <a:solidFill>
                  <a:srgbClr val="2E4292"/>
                </a:solidFill>
              </a:defRPr>
            </a:lvl1pPr>
          </a:lstStyle>
          <a:p>
            <a:r>
              <a:rPr lang="en-US"/>
              <a:t>Click to e</a:t>
            </a:r>
            <a:r>
              <a:rPr lang="ru-RU" err="1"/>
              <a:t>вв</a:t>
            </a:r>
            <a:r>
              <a:rPr lang="en-US" err="1"/>
              <a:t>dit</a:t>
            </a:r>
            <a:r>
              <a:rPr lang="en-US"/>
              <a:t> Master title style</a:t>
            </a:r>
            <a:endParaRPr lang="ru-RU"/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66AE1577-A64A-45B6-9ECA-135714656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816" y="2"/>
            <a:ext cx="2819185" cy="6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6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6F8A1-6EDA-4BF9-A518-D5153CF7F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9BDCA5-7AD1-413E-903D-BE0AF8EAD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41E9A2-5288-4219-999D-13A23F1B2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DFA5D7-D35E-4B4B-98BA-31E7F6424C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2BA5AF-255D-4697-A7BB-E4380B175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4DD751-0280-4071-A6B8-648547BCB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41AE6-2CA6-4363-90F0-71B86901B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58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B521A-C7F4-4F73-BAF9-7983877EC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66659F-CCE9-4CD9-B6B0-F797FAF1B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2F5D35-DADD-449B-A4B0-0567BA6D5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B711EA-7356-43BD-8CC8-D961F53E85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96491E-29C5-4470-BED3-F30CAC7F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45EB6C-0E38-48A4-9003-2852B051F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41AE6-2CA6-4363-90F0-71B86901B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37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489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8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0C087-814D-41AE-97EB-DA36EAE5E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282C79-2734-4CDF-9553-7594C3110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4E1FAC-A52A-42C5-87EA-366EC049AA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DE535-61B8-44DA-8C13-C8A79CC6740E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75B69D-6CA8-4240-A018-671C71892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FB80AA-80EC-435F-9852-242F037D0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C2700-CAF6-475A-9298-C295F757D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5" Type="http://schemas.openxmlformats.org/officeDocument/2006/relationships/hyperlink" Target="https://cersanit-my.sharepoint.com/:f:/g/personal/a_chervonaya_cersanit_ru/ElZ6IGwojBxNg-qfa5K2AkUBUzSN75hi0FoqBY7sbFt1Vg?e=C11ge0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FB5946-B971-880C-7369-6E9003051B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6751" t="6" r="-636"/>
          <a:stretch/>
        </p:blipFill>
        <p:spPr>
          <a:xfrm>
            <a:off x="-421240" y="0"/>
            <a:ext cx="12716064" cy="6858000"/>
          </a:xfrm>
          <a:prstGeom prst="rect">
            <a:avLst/>
          </a:prstGeom>
        </p:spPr>
      </p:pic>
      <p:pic>
        <p:nvPicPr>
          <p:cNvPr id="4" name="Picture 19">
            <a:extLst>
              <a:ext uri="{FF2B5EF4-FFF2-40B4-BE49-F238E27FC236}">
                <a16:creationId xmlns:a16="http://schemas.microsoft.com/office/drawing/2014/main" id="{341C5D17-1692-3449-DCDE-09625D4195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815" y="0"/>
            <a:ext cx="2819185" cy="668345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4293316-58F1-5EC9-19F2-C62AFC97B4FF}"/>
              </a:ext>
            </a:extLst>
          </p:cNvPr>
          <p:cNvSpPr txBox="1">
            <a:spLocks/>
          </p:cNvSpPr>
          <p:nvPr/>
        </p:nvSpPr>
        <p:spPr>
          <a:xfrm>
            <a:off x="-421240" y="668345"/>
            <a:ext cx="12613240" cy="2218074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accent2"/>
                </a:solidFill>
              </a:rPr>
              <a:t>МЕНЯЕМ ВАННУЮ КАК ПО ВОЛШЕБСТВУ! 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F087AF78-F4E4-2761-60F1-014553FCC2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A51DB-038E-3D36-D834-599952455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415" y="1356303"/>
            <a:ext cx="9144000" cy="725692"/>
          </a:xfrm>
        </p:spPr>
        <p:txBody>
          <a:bodyPr/>
          <a:lstStyle/>
          <a:p>
            <a:r>
              <a:rPr lang="ru-RU" sz="3200" b="1" dirty="0">
                <a:solidFill>
                  <a:srgbClr val="2E4293"/>
                </a:solidFill>
              </a:rPr>
              <a:t>ФЕДЕРАЛЬНОЕ </a:t>
            </a:r>
            <a:r>
              <a:rPr lang="ru-RU" sz="3600" b="1" dirty="0">
                <a:solidFill>
                  <a:schemeClr val="accent2"/>
                </a:solidFill>
              </a:rPr>
              <a:t>НОВОГОДНЕЕ</a:t>
            </a:r>
            <a:r>
              <a:rPr lang="ru-RU" sz="3200" b="1" dirty="0">
                <a:solidFill>
                  <a:srgbClr val="2E4293"/>
                </a:solidFill>
              </a:rPr>
              <a:t> ПРОМО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7908A0-0AA7-584B-A5A7-3D01BC9DA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0939" y="924086"/>
            <a:ext cx="6196865" cy="416920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0</a:t>
            </a:r>
            <a:r>
              <a:rPr lang="ru-RU" sz="3200" dirty="0">
                <a:solidFill>
                  <a:srgbClr val="FF0000"/>
                </a:solidFill>
              </a:rPr>
              <a:t>1 декабря</a:t>
            </a:r>
            <a:r>
              <a:rPr lang="en-US" sz="3200" dirty="0">
                <a:solidFill>
                  <a:srgbClr val="FF0000"/>
                </a:solidFill>
              </a:rPr>
              <a:t> 2022</a:t>
            </a:r>
            <a:r>
              <a:rPr lang="ru-RU" sz="3200" dirty="0">
                <a:solidFill>
                  <a:srgbClr val="FF0000"/>
                </a:solidFill>
              </a:rPr>
              <a:t> – 31 января</a:t>
            </a:r>
            <a:r>
              <a:rPr lang="en-US" sz="3200" dirty="0">
                <a:solidFill>
                  <a:srgbClr val="FF0000"/>
                </a:solidFill>
              </a:rPr>
              <a:t> 2023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32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>
            <a:extLst>
              <a:ext uri="{FF2B5EF4-FFF2-40B4-BE49-F238E27FC236}">
                <a16:creationId xmlns:a16="http://schemas.microsoft.com/office/drawing/2014/main" id="{887D08E5-6511-4DF7-8E2A-E53B0DB553FC}"/>
              </a:ext>
            </a:extLst>
          </p:cNvPr>
          <p:cNvSpPr/>
          <p:nvPr/>
        </p:nvSpPr>
        <p:spPr>
          <a:xfrm>
            <a:off x="6692033" y="3687650"/>
            <a:ext cx="1097128" cy="107508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20B4C7C3-7C8C-43A3-A7AA-35A0F361B644}"/>
              </a:ext>
            </a:extLst>
          </p:cNvPr>
          <p:cNvSpPr/>
          <p:nvPr/>
        </p:nvSpPr>
        <p:spPr>
          <a:xfrm>
            <a:off x="6692033" y="1848641"/>
            <a:ext cx="1097128" cy="107508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E5954254-2CF9-4F8D-828C-3DB1C576EF87}"/>
              </a:ext>
            </a:extLst>
          </p:cNvPr>
          <p:cNvSpPr/>
          <p:nvPr/>
        </p:nvSpPr>
        <p:spPr>
          <a:xfrm>
            <a:off x="520922" y="3687650"/>
            <a:ext cx="1097128" cy="107508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9E3353A7-6114-4191-8C44-101FC1E8C81C}"/>
              </a:ext>
            </a:extLst>
          </p:cNvPr>
          <p:cNvSpPr/>
          <p:nvPr/>
        </p:nvSpPr>
        <p:spPr>
          <a:xfrm>
            <a:off x="470197" y="1841675"/>
            <a:ext cx="1097128" cy="107508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F6CBD8-F8B3-4F15-B243-43E7E10A3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85" y="2039875"/>
            <a:ext cx="1097128" cy="1097128"/>
          </a:xfrm>
          <a:prstGeom prst="rect">
            <a:avLst/>
          </a:prstGeom>
        </p:spPr>
      </p:pic>
      <p:sp>
        <p:nvSpPr>
          <p:cNvPr id="50" name="Заголовок 3">
            <a:extLst>
              <a:ext uri="{FF2B5EF4-FFF2-40B4-BE49-F238E27FC236}">
                <a16:creationId xmlns:a16="http://schemas.microsoft.com/office/drawing/2014/main" id="{0C132B39-6DF4-4B25-B838-63299C5A1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24" y="192647"/>
            <a:ext cx="6304044" cy="311157"/>
          </a:xfrm>
        </p:spPr>
        <p:txBody>
          <a:bodyPr vert="horz" lIns="68577" tIns="34289" rIns="68577" bIns="34289" rtlCol="0" anchor="ctr">
            <a:noAutofit/>
          </a:bodyPr>
          <a:lstStyle/>
          <a:p>
            <a:r>
              <a:rPr lang="ru-RU" sz="2100" b="1" dirty="0">
                <a:solidFill>
                  <a:srgbClr val="2E4292"/>
                </a:solidFill>
                <a:latin typeface="+mn-lt"/>
              </a:rPr>
              <a:t>ДЕТАЛИ ПРОВЕДЕНИЯ ПРОМО</a:t>
            </a:r>
            <a:endParaRPr lang="en-US" sz="2100" b="1" dirty="0">
              <a:solidFill>
                <a:srgbClr val="2E4292"/>
              </a:solidFill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71CD18-8D59-40AE-B1FD-50CC2615E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941" y="3803459"/>
            <a:ext cx="936806" cy="9368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70C669-4A33-4908-8130-94EE06D8F8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25" y="3687650"/>
            <a:ext cx="911984" cy="9119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67E274F-3F78-4DAA-89A4-C70FAA6561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665" y="1751908"/>
            <a:ext cx="1154082" cy="1154082"/>
          </a:xfrm>
          <a:prstGeom prst="rect">
            <a:avLst/>
          </a:prstGeom>
        </p:spPr>
      </p:pic>
      <p:sp>
        <p:nvSpPr>
          <p:cNvPr id="94" name="Заголовок 3">
            <a:extLst>
              <a:ext uri="{FF2B5EF4-FFF2-40B4-BE49-F238E27FC236}">
                <a16:creationId xmlns:a16="http://schemas.microsoft.com/office/drawing/2014/main" id="{5A090A62-8715-4D86-B928-F8C0888D46F7}"/>
              </a:ext>
            </a:extLst>
          </p:cNvPr>
          <p:cNvSpPr txBox="1">
            <a:spLocks/>
          </p:cNvSpPr>
          <p:nvPr/>
        </p:nvSpPr>
        <p:spPr>
          <a:xfrm>
            <a:off x="1552709" y="2134103"/>
            <a:ext cx="4284569" cy="222636"/>
          </a:xfrm>
          <a:prstGeom prst="rect">
            <a:avLst/>
          </a:prstGeom>
        </p:spPr>
        <p:txBody>
          <a:bodyPr vert="horz" lIns="68577" tIns="34289" rIns="68577" bIns="3428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25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" panose="020B0504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ПЕРИОД ПРОВЕДЕНИЯ АКЦИИ (скидки в </a:t>
            </a:r>
            <a:r>
              <a:rPr kumimoji="0" lang="en-US" sz="2025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" panose="020B0504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ERP</a:t>
            </a:r>
            <a:r>
              <a:rPr kumimoji="0" lang="ru-RU" sz="2025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" panose="020B0504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)</a:t>
            </a:r>
            <a:endParaRPr kumimoji="0" lang="en-US" sz="2025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ova" panose="020B050402020202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96" name="Заголовок 3">
            <a:extLst>
              <a:ext uri="{FF2B5EF4-FFF2-40B4-BE49-F238E27FC236}">
                <a16:creationId xmlns:a16="http://schemas.microsoft.com/office/drawing/2014/main" id="{83318901-16B9-44F0-A185-697A6EA7083B}"/>
              </a:ext>
            </a:extLst>
          </p:cNvPr>
          <p:cNvSpPr txBox="1">
            <a:spLocks/>
          </p:cNvSpPr>
          <p:nvPr/>
        </p:nvSpPr>
        <p:spPr>
          <a:xfrm>
            <a:off x="1652579" y="2612365"/>
            <a:ext cx="3400601" cy="311157"/>
          </a:xfrm>
          <a:prstGeom prst="rect">
            <a:avLst/>
          </a:prstGeom>
        </p:spPr>
        <p:txBody>
          <a:bodyPr vert="horz" lIns="68577" tIns="34289" rIns="68577" bIns="3428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01 декабря 2022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–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31 января 2023</a:t>
            </a:r>
          </a:p>
        </p:txBody>
      </p:sp>
      <p:sp>
        <p:nvSpPr>
          <p:cNvPr id="99" name="Заголовок 3">
            <a:extLst>
              <a:ext uri="{FF2B5EF4-FFF2-40B4-BE49-F238E27FC236}">
                <a16:creationId xmlns:a16="http://schemas.microsoft.com/office/drawing/2014/main" id="{B2C21872-B658-4D0E-A7ED-69325E1AFA01}"/>
              </a:ext>
            </a:extLst>
          </p:cNvPr>
          <p:cNvSpPr txBox="1">
            <a:spLocks/>
          </p:cNvSpPr>
          <p:nvPr/>
        </p:nvSpPr>
        <p:spPr>
          <a:xfrm>
            <a:off x="1845023" y="3889058"/>
            <a:ext cx="3950621" cy="311157"/>
          </a:xfrm>
          <a:prstGeom prst="rect">
            <a:avLst/>
          </a:prstGeom>
        </p:spPr>
        <p:txBody>
          <a:bodyPr vert="horz" lIns="68577" tIns="34289" rIns="68577" bIns="3428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25" dirty="0">
                <a:latin typeface="Arial Nova" panose="020B0504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АССОРТИМЕНТ</a:t>
            </a:r>
            <a:endParaRPr lang="en-US" sz="2025" dirty="0">
              <a:latin typeface="Arial Nova" panose="020B050402020202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01" name="Заголовок 3">
            <a:extLst>
              <a:ext uri="{FF2B5EF4-FFF2-40B4-BE49-F238E27FC236}">
                <a16:creationId xmlns:a16="http://schemas.microsoft.com/office/drawing/2014/main" id="{75BDCA32-3B02-4856-A71E-8CC32564232A}"/>
              </a:ext>
            </a:extLst>
          </p:cNvPr>
          <p:cNvSpPr txBox="1">
            <a:spLocks/>
          </p:cNvSpPr>
          <p:nvPr/>
        </p:nvSpPr>
        <p:spPr>
          <a:xfrm>
            <a:off x="7846115" y="3803459"/>
            <a:ext cx="4607849" cy="482356"/>
          </a:xfrm>
          <a:prstGeom prst="rect">
            <a:avLst/>
          </a:prstGeom>
        </p:spPr>
        <p:txBody>
          <a:bodyPr vert="horz" lIns="68577" tIns="34289" rIns="68577" bIns="3428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25" dirty="0">
                <a:latin typeface="Arial Nova" panose="020B0504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МЕХАНИКА</a:t>
            </a:r>
            <a:endParaRPr lang="en-US" sz="2025" dirty="0">
              <a:latin typeface="Arial Nova" panose="020B050402020202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02" name="Заголовок 3">
            <a:extLst>
              <a:ext uri="{FF2B5EF4-FFF2-40B4-BE49-F238E27FC236}">
                <a16:creationId xmlns:a16="http://schemas.microsoft.com/office/drawing/2014/main" id="{221E3DBE-BF5E-4B1A-9072-849E1F3EF2BD}"/>
              </a:ext>
            </a:extLst>
          </p:cNvPr>
          <p:cNvSpPr txBox="1">
            <a:spLocks/>
          </p:cNvSpPr>
          <p:nvPr/>
        </p:nvSpPr>
        <p:spPr>
          <a:xfrm>
            <a:off x="7931369" y="4253192"/>
            <a:ext cx="2955549" cy="597529"/>
          </a:xfrm>
          <a:prstGeom prst="rect">
            <a:avLst/>
          </a:prstGeom>
        </p:spPr>
        <p:txBody>
          <a:bodyPr vert="horz" lIns="68577" tIns="34289" rIns="68577" bIns="3428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СКИДКА В СЧЁТЕ ПРИ ОТГРУЗКЕ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(ON-INVOICE)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3" name="Заголовок 3">
            <a:extLst>
              <a:ext uri="{FF2B5EF4-FFF2-40B4-BE49-F238E27FC236}">
                <a16:creationId xmlns:a16="http://schemas.microsoft.com/office/drawing/2014/main" id="{44751CB8-B9E3-4A80-8D85-C51634ECE645}"/>
              </a:ext>
            </a:extLst>
          </p:cNvPr>
          <p:cNvSpPr txBox="1">
            <a:spLocks/>
          </p:cNvSpPr>
          <p:nvPr/>
        </p:nvSpPr>
        <p:spPr>
          <a:xfrm>
            <a:off x="7846115" y="1998511"/>
            <a:ext cx="3034721" cy="482356"/>
          </a:xfrm>
          <a:prstGeom prst="rect">
            <a:avLst/>
          </a:prstGeom>
        </p:spPr>
        <p:txBody>
          <a:bodyPr vert="horz" lIns="68577" tIns="34289" rIns="68577" bIns="3428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25" dirty="0">
                <a:latin typeface="Arial Nova" panose="020B0504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УЧАСТНИКИ АКЦИИ</a:t>
            </a:r>
            <a:endParaRPr lang="en-US" sz="2025" dirty="0">
              <a:latin typeface="Arial Nova" panose="020B050402020202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04" name="Заголовок 3">
            <a:extLst>
              <a:ext uri="{FF2B5EF4-FFF2-40B4-BE49-F238E27FC236}">
                <a16:creationId xmlns:a16="http://schemas.microsoft.com/office/drawing/2014/main" id="{D70556D0-0B51-4897-898E-75CBFF72AADC}"/>
              </a:ext>
            </a:extLst>
          </p:cNvPr>
          <p:cNvSpPr txBox="1">
            <a:spLocks/>
          </p:cNvSpPr>
          <p:nvPr/>
        </p:nvSpPr>
        <p:spPr>
          <a:xfrm>
            <a:off x="7931369" y="2399427"/>
            <a:ext cx="3901989" cy="534462"/>
          </a:xfrm>
          <a:prstGeom prst="rect">
            <a:avLst/>
          </a:prstGeom>
        </p:spPr>
        <p:txBody>
          <a:bodyPr vert="horz" lIns="68577" tIns="34289" rIns="68577" bIns="3428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КАНАЛЫ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RDIY, TT, ECOM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FD1CA2-D908-EA4D-85E3-A85BD3B22776}"/>
              </a:ext>
            </a:extLst>
          </p:cNvPr>
          <p:cNvSpPr txBox="1"/>
          <p:nvPr/>
        </p:nvSpPr>
        <p:spPr>
          <a:xfrm>
            <a:off x="1667387" y="4241227"/>
            <a:ext cx="4169891" cy="1363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Ванны и комплектующие – до 21%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Зеркала  – до </a:t>
            </a:r>
            <a:r>
              <a:rPr lang="en-US" sz="14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</a:t>
            </a:r>
            <a:r>
              <a:rPr lang="ru-RU" sz="14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%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Мебель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– до 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31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%, Раковина -30%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Смесители – до 20%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Инсталляции</a:t>
            </a:r>
            <a:r>
              <a:rPr lang="ru-RU" sz="1400" b="1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*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– до 42%, кнопки</a:t>
            </a:r>
            <a:r>
              <a:rPr lang="ru-RU" sz="1400" b="1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*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– до 60%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Комплекты Инсталляции + кнопка</a:t>
            </a:r>
            <a:r>
              <a:rPr lang="ru-RU" sz="1400" b="1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*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– до 2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6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B82A84-C635-1F2A-886A-49FEAB1C56BB}"/>
              </a:ext>
            </a:extLst>
          </p:cNvPr>
          <p:cNvSpPr txBox="1"/>
          <p:nvPr/>
        </p:nvSpPr>
        <p:spPr>
          <a:xfrm>
            <a:off x="288495" y="592747"/>
            <a:ext cx="11760322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2E4293"/>
                </a:solidFill>
              </a:rPr>
              <a:t>ПРОДЛЕВАЕМ СКИДКИ ПО АКЦИИ ноября «Осенний </a:t>
            </a:r>
            <a:r>
              <a:rPr lang="ru-RU" dirty="0" err="1">
                <a:solidFill>
                  <a:srgbClr val="2E4293"/>
                </a:solidFill>
              </a:rPr>
              <a:t>ценопад</a:t>
            </a:r>
            <a:r>
              <a:rPr lang="ru-RU" dirty="0">
                <a:solidFill>
                  <a:srgbClr val="2E4293"/>
                </a:solidFill>
              </a:rPr>
              <a:t>», УСИЛИВАЕМ ДОПОЛНИТЕЛЬНЫМИ ПОЗИЦИЯМИ**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853BBA-A47B-E223-349A-B7B04D593A0B}"/>
              </a:ext>
            </a:extLst>
          </p:cNvPr>
          <p:cNvSpPr txBox="1"/>
          <p:nvPr/>
        </p:nvSpPr>
        <p:spPr>
          <a:xfrm>
            <a:off x="340524" y="6180108"/>
            <a:ext cx="8154500" cy="325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i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Lato Light" panose="020F0502020204030203" pitchFamily="34" charset="0"/>
                <a:cs typeface="Calibri" panose="020F0502020204030204" pitchFamily="34" charset="0"/>
              </a:rPr>
              <a:t>* </a:t>
            </a:r>
            <a:r>
              <a:rPr lang="ru-RU" sz="1400" i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Lato Light" panose="020F0502020204030203" pitchFamily="34" charset="0"/>
                <a:cs typeface="Calibri" panose="020F0502020204030204" pitchFamily="34" charset="0"/>
              </a:rPr>
              <a:t>Количество товара ограничено.</a:t>
            </a:r>
            <a:endParaRPr lang="ru-RU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C3F1C0-C339-3C57-E7DC-05EE12FE97C0}"/>
              </a:ext>
            </a:extLst>
          </p:cNvPr>
          <p:cNvSpPr txBox="1"/>
          <p:nvPr/>
        </p:nvSpPr>
        <p:spPr>
          <a:xfrm>
            <a:off x="288495" y="5569765"/>
            <a:ext cx="6722455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**Полный ассортимент акционных товаров представлен в файле с расчетами</a:t>
            </a:r>
            <a:r>
              <a:rPr lang="ru-RU" sz="1800" kern="12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Lato Light" panose="020F0502020204030203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3861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5E7EE-D058-58AA-7E07-298833E3C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100" b="1" dirty="0">
                <a:solidFill>
                  <a:srgbClr val="2E4292"/>
                </a:solidFill>
                <a:latin typeface="+mn-lt"/>
              </a:rPr>
              <a:t>ЧТО ЖДЕМ ОТ ТОЧКИ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556451-2603-1957-819E-338C4049563C}"/>
              </a:ext>
            </a:extLst>
          </p:cNvPr>
          <p:cNvSpPr txBox="1"/>
          <p:nvPr/>
        </p:nvSpPr>
        <p:spPr>
          <a:xfrm>
            <a:off x="129481" y="-1478955"/>
            <a:ext cx="113372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СНИЖЕНИЕ РРЦ НА ПОЛКЕ В ПЕРИОД АКЦИИ </a:t>
            </a:r>
          </a:p>
          <a:p>
            <a:pPr marL="342900" indent="-342900">
              <a:buAutoNum type="arabicPeriod"/>
            </a:pPr>
            <a:r>
              <a:rPr lang="ru-RU" dirty="0"/>
              <a:t>ВОЗВРАЩЕНИЕ ЦЕН ПОСЛЕ ПРОМО НА СТАНДАРТНЫЙ УРОВЕНЬ</a:t>
            </a:r>
          </a:p>
          <a:p>
            <a:pPr marL="342900" indent="-342900">
              <a:buFontTx/>
              <a:buAutoNum type="arabicPeriod"/>
            </a:pPr>
            <a:r>
              <a:rPr lang="ru-RU" dirty="0"/>
              <a:t>ОФОРМЛЕНИЕ АКЦИИ: РАЗМЕЩЕНИЕ ИНФОРМАЦИОННЫХ ПЛАКАТОВ И СТИКЕРОВ </a:t>
            </a:r>
            <a:r>
              <a:rPr lang="en-US" dirty="0"/>
              <a:t>CERSANIT</a:t>
            </a:r>
            <a:r>
              <a:rPr lang="ru-RU" dirty="0"/>
              <a:t>. </a:t>
            </a:r>
            <a:r>
              <a:rPr lang="ru-RU" b="1" dirty="0">
                <a:solidFill>
                  <a:prstClr val="black"/>
                </a:solidFill>
                <a:latin typeface="Calibri Light" panose="020F0302020204030204"/>
              </a:rPr>
              <a:t>Акционный товар </a:t>
            </a:r>
            <a:r>
              <a:rPr lang="ru-RU" b="1" dirty="0">
                <a:solidFill>
                  <a:srgbClr val="FF0000"/>
                </a:solidFill>
                <a:latin typeface="Calibri Light" panose="020F0302020204030204"/>
              </a:rPr>
              <a:t>обязательно</a:t>
            </a:r>
            <a:r>
              <a:rPr lang="ru-RU" b="1" dirty="0">
                <a:solidFill>
                  <a:prstClr val="black"/>
                </a:solidFill>
                <a:latin typeface="Calibri Light" panose="020F0302020204030204"/>
              </a:rPr>
              <a:t> должен быть выделен акционным ценником!</a:t>
            </a: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5846F6-8334-2F10-A407-DBF3C91D7950}"/>
              </a:ext>
            </a:extLst>
          </p:cNvPr>
          <p:cNvSpPr txBox="1"/>
          <p:nvPr/>
        </p:nvSpPr>
        <p:spPr>
          <a:xfrm>
            <a:off x="318953" y="1392080"/>
            <a:ext cx="11064812" cy="408623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ОФОРМЛЕНИЕ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F7192F2-CCC3-53D7-F7D7-F5AAA971C783}"/>
              </a:ext>
            </a:extLst>
          </p:cNvPr>
          <p:cNvSpPr txBox="1">
            <a:spLocks/>
          </p:cNvSpPr>
          <p:nvPr/>
        </p:nvSpPr>
        <p:spPr>
          <a:xfrm>
            <a:off x="318952" y="1739702"/>
            <a:ext cx="10257921" cy="150442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Плакат А3 на входную зону в ТТ (горизонтальный)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Плакат А4 в зону выставки продукции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Cersanit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(горизонтальный)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Наклейки на акционный ассортимент: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«Волшебные скидки»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«%»</a:t>
            </a:r>
          </a:p>
          <a:p>
            <a:endParaRPr lang="ru-RU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Баннер для ИМ (горизонтальный) - должен быть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кликабельный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ведущий на акционный ассортимент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69DEFF-A432-72E1-E82C-92D2BB676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453" y="3157614"/>
            <a:ext cx="1620401" cy="16042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1654FF-8CD9-8B6D-FFE9-9035AC5D7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483" y="4780322"/>
            <a:ext cx="1620401" cy="164048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DEED8A4-9966-874C-F09A-A3FFD6F3A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450" y="3188661"/>
            <a:ext cx="4413505" cy="31464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1A1AC8B-5E8A-B5AC-753C-41CDF086D96B}"/>
              </a:ext>
            </a:extLst>
          </p:cNvPr>
          <p:cNvSpPr txBox="1"/>
          <p:nvPr/>
        </p:nvSpPr>
        <p:spPr>
          <a:xfrm>
            <a:off x="318952" y="707875"/>
            <a:ext cx="11064813" cy="408623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ТРАНСЛЯЦИЯ СКИДКИ НА ПОЛКУ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F33784-C371-9862-DEAC-FD9A0DF3C2FB}"/>
              </a:ext>
            </a:extLst>
          </p:cNvPr>
          <p:cNvSpPr txBox="1"/>
          <p:nvPr/>
        </p:nvSpPr>
        <p:spPr>
          <a:xfrm>
            <a:off x="6900471" y="3407085"/>
            <a:ext cx="45175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Ресайзы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баннеров по ссылке:</a:t>
            </a:r>
          </a:p>
          <a:p>
            <a:r>
              <a:rPr lang="ru-RU" sz="1800" u="sng" dirty="0">
                <a:solidFill>
                  <a:srgbClr val="0000FF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hlinkClick r:id="rId5"/>
              </a:rPr>
              <a:t>https://cersanit-my.sharepoint.com/:f:/g/personal/a_chervonaya_cersanit_ru/ElZ6IGwojBxNg-qfa5K2AkUBUzSN75hi0FoqBY7sbFt1Vg?e=C11ge0</a:t>
            </a:r>
            <a:r>
              <a:rPr lang="ru-RU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endParaRPr lang="ru-RU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276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5E7EE-D058-58AA-7E07-298833E3C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100" b="1" dirty="0">
                <a:solidFill>
                  <a:srgbClr val="2E4292"/>
                </a:solidFill>
                <a:latin typeface="+mn-lt"/>
              </a:rPr>
              <a:t>ПРАВИЛА РАЗМЕЩЕНИЯ ПОСМ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556451-2603-1957-819E-338C4049563C}"/>
              </a:ext>
            </a:extLst>
          </p:cNvPr>
          <p:cNvSpPr txBox="1"/>
          <p:nvPr/>
        </p:nvSpPr>
        <p:spPr>
          <a:xfrm>
            <a:off x="129481" y="-1478955"/>
            <a:ext cx="113372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СНИЖЕНИЕ РРЦ НА ПОЛКЕ В ПЕРИОД АКЦИИ </a:t>
            </a:r>
          </a:p>
          <a:p>
            <a:pPr marL="342900" indent="-342900">
              <a:buAutoNum type="arabicPeriod"/>
            </a:pPr>
            <a:r>
              <a:rPr lang="ru-RU" dirty="0"/>
              <a:t>ВОЗВРАЩЕНИЕ ЦЕН ПОСЛЕ ПРОМО НА СТАНДАРТНЫЙ УРОВЕНЬ</a:t>
            </a:r>
          </a:p>
          <a:p>
            <a:pPr marL="342900" indent="-342900">
              <a:buFontTx/>
              <a:buAutoNum type="arabicPeriod"/>
            </a:pPr>
            <a:r>
              <a:rPr lang="ru-RU" dirty="0"/>
              <a:t>ОФОРМЛЕНИЕ АКЦИИ: РАЗМЕЩЕНИЕ ИНФОРМАЦИОННЫХ ПЛАКАТОВ И СТИКЕРОВ </a:t>
            </a:r>
            <a:r>
              <a:rPr lang="en-US" dirty="0"/>
              <a:t>CERSANIT</a:t>
            </a:r>
            <a:r>
              <a:rPr lang="ru-RU" dirty="0"/>
              <a:t>. </a:t>
            </a:r>
            <a:r>
              <a:rPr lang="ru-RU" b="1" dirty="0">
                <a:solidFill>
                  <a:prstClr val="black"/>
                </a:solidFill>
                <a:latin typeface="Calibri Light" panose="020F0302020204030204"/>
              </a:rPr>
              <a:t>Акционный товар </a:t>
            </a:r>
            <a:r>
              <a:rPr lang="ru-RU" b="1" dirty="0">
                <a:solidFill>
                  <a:srgbClr val="FF0000"/>
                </a:solidFill>
                <a:latin typeface="Calibri Light" panose="020F0302020204030204"/>
              </a:rPr>
              <a:t>обязательно</a:t>
            </a:r>
            <a:r>
              <a:rPr lang="ru-RU" b="1" dirty="0">
                <a:solidFill>
                  <a:prstClr val="black"/>
                </a:solidFill>
                <a:latin typeface="Calibri Light" panose="020F0302020204030204"/>
              </a:rPr>
              <a:t> должен быть выделен акционным ценником!</a:t>
            </a: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6ADFF4-7787-3C31-25E4-8A79C451D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341" y="1238264"/>
            <a:ext cx="2811964" cy="51751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AEBD47-3D56-0631-3CF6-A66797C1C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090" y="1238265"/>
            <a:ext cx="2779242" cy="51751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30B1A95-1C5E-4862-A7A4-7559132FB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37" y="4005227"/>
            <a:ext cx="2285406" cy="240817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A69520A-FFA4-3A4C-6213-CB4908727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837" y="1238266"/>
            <a:ext cx="4163243" cy="272198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1ABA12-30E8-6048-278C-D5AD7DC0DA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0663" y="4005227"/>
            <a:ext cx="1832417" cy="240817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AF59F7D-7FF8-A285-A9E6-13414BFDA253}"/>
              </a:ext>
            </a:extLst>
          </p:cNvPr>
          <p:cNvSpPr txBox="1"/>
          <p:nvPr/>
        </p:nvSpPr>
        <p:spPr>
          <a:xfrm>
            <a:off x="318953" y="490512"/>
            <a:ext cx="11760322" cy="772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</a:rPr>
              <a:t>Наклейки размещаются на оборудовании, а не на продукте.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2E4293"/>
                </a:solidFill>
              </a:rPr>
              <a:t>Пример размещения наклеек</a:t>
            </a:r>
            <a:endParaRPr lang="ru-RU" b="1" dirty="0">
              <a:solidFill>
                <a:srgbClr val="2E42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780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5F02397-0D81-458D-97D5-A61DC2FF24BA}"/>
              </a:ext>
            </a:extLst>
          </p:cNvPr>
          <p:cNvSpPr/>
          <p:nvPr/>
        </p:nvSpPr>
        <p:spPr>
          <a:xfrm>
            <a:off x="199787" y="740690"/>
            <a:ext cx="1175479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+mn-cs"/>
              </a:rPr>
              <a:t>Во время проведения акции дистрибьюторам рекомендуется реализовывать торговым точкам товары, участвующие в ней, исходя из специальной цены (см. Расчет).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Срок действия акционных цен: 01.12.2022 – 31.01.2022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>
                <a:tab pos="45720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В случае, если торговой точкой не будут соблюдаться правила акционной выкладки, установленные ООО «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Церсанит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Трейд» на время проведения акции для ее участников, ООО «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Церсанит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Трейд»  оставляет за собой право рекомендовать Дистрибутору отменить действие промо-скидки, о чем Дистрибьютор будет уведомлен информационным письмом от представителя поставщика. После получения данного письма дистрибьютору рекомендуется приостановить действие  акционной скидки для отгрузок в данную торговую точку.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>
                <a:tab pos="45720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Контроль информирования торговых точек и интернет-магазинов, подключения торговой точки к акции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размещения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POSM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и предоставления итогового фотоотчёта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возлагается на региональных торговых представителей ООО "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Церсанит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Трейд".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D607A6-0335-4F3E-B425-128146DB8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03" y="201660"/>
            <a:ext cx="8840274" cy="298674"/>
          </a:xfrm>
        </p:spPr>
        <p:txBody>
          <a:bodyPr/>
          <a:lstStyle/>
          <a:p>
            <a:r>
              <a:rPr lang="ru-RU" dirty="0">
                <a:latin typeface="+mn-lt"/>
              </a:rPr>
              <a:t>Условия участия в акции для Дистрибьютора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E0116B8-8E8F-43F2-A41A-E7C0118C0883}"/>
              </a:ext>
            </a:extLst>
          </p:cNvPr>
          <p:cNvSpPr/>
          <p:nvPr/>
        </p:nvSpPr>
        <p:spPr>
          <a:xfrm>
            <a:off x="85060" y="74428"/>
            <a:ext cx="12025424" cy="670914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41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5F02397-0D81-458D-97D5-A61DC2FF24BA}"/>
              </a:ext>
            </a:extLst>
          </p:cNvPr>
          <p:cNvSpPr/>
          <p:nvPr/>
        </p:nvSpPr>
        <p:spPr>
          <a:xfrm>
            <a:off x="271538" y="475955"/>
            <a:ext cx="11425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6D73CD-3659-4636-821D-AB8B3DFE70DF}"/>
              </a:ext>
            </a:extLst>
          </p:cNvPr>
          <p:cNvSpPr txBox="1"/>
          <p:nvPr/>
        </p:nvSpPr>
        <p:spPr>
          <a:xfrm>
            <a:off x="271538" y="877482"/>
            <a:ext cx="11648924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Акционный товар должен быть выделен акционным ценником.</a:t>
            </a:r>
          </a:p>
          <a:p>
            <a:pPr marL="342900" marR="0" lvl="0" indent="-342900" algn="just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Торговая точка должна быть подключена к акции </a:t>
            </a:r>
            <a:r>
              <a:rPr lang="ru-RU" sz="1400" b="1" dirty="0">
                <a:solidFill>
                  <a:prstClr val="black"/>
                </a:solidFill>
                <a:latin typeface="Calibri Light" panose="020F0302020204030204"/>
              </a:rPr>
              <a:t>Региональным представителем, по ней должен быть п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редоставлен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Фото-отчет, на котором видно соблюдение условий по оформлению ТТ в рамках акции.</a:t>
            </a:r>
          </a:p>
          <a:p>
            <a:pPr marL="342900" marR="0" lvl="0" indent="-342900" algn="just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Если точка имеет работающий сайт, на сайте должен быть размещен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кликабельный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баннер, ведущий на акционный ассортимент.  Макет баннера предоставляет региональный представитель ООО "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Церсанит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Трейд».</a:t>
            </a:r>
          </a:p>
          <a:p>
            <a:pPr marR="0" lvl="0" algn="just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>
                <a:tab pos="432000" algn="l"/>
                <a:tab pos="457200" algn="l"/>
              </a:tabLst>
              <a:defRPr/>
            </a:pPr>
            <a:r>
              <a:rPr lang="ru-RU" sz="1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        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На сайте товары, участвующие в акции, должны быть выделены значком «Акция», «Скидка», либо указанием старой перечеркнутой цены или % скидки (в зависимости от возможностей сайта).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AutoNum type="arabicPeriod" startAt="4"/>
              <a:tabLst>
                <a:tab pos="457200" algn="l"/>
              </a:tabLst>
              <a:defRPr/>
            </a:pPr>
            <a:r>
              <a:rPr lang="ru-RU" sz="1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Т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орговая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точка закупает у дистрибьютора товар, участвующий в промо, по акционным ценам (см. Расчет).</a:t>
            </a:r>
            <a:endParaRPr lang="ru-RU" sz="1400" dirty="0">
              <a:solidFill>
                <a:srgbClr val="E7E6E6">
                  <a:lumMod val="25000"/>
                </a:srgbClr>
              </a:solidFill>
              <a:latin typeface="Calibri Light" panose="020F0302020204030204"/>
            </a:endParaRPr>
          </a:p>
          <a:p>
            <a:pPr marL="342900" marR="0" lvl="0" indent="-342900" algn="just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AutoNum type="arabicPeriod" startAt="4"/>
              <a:tabLst>
                <a:tab pos="45720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Переоценка в торговой точке должна произойти, даже если она не успела закупить акционную продукцию у дистрибьютора по сниженной цене. Торговая точка не понесёт убытков от этого</a:t>
            </a:r>
            <a:r>
              <a:rPr lang="ru-RU" sz="1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, так как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после завершения акции торговая точка будет продавать данную продукцию по стандартной цене (при том, что в ходе акции закупала её со скидкой). Более того, за счет акции точка увеличивает оборачиваемость товара и повышает траффик.</a:t>
            </a:r>
            <a:endParaRPr lang="ru-RU" sz="1400" dirty="0">
              <a:solidFill>
                <a:srgbClr val="E7E6E6">
                  <a:lumMod val="25000"/>
                </a:srgbClr>
              </a:solidFill>
              <a:latin typeface="Calibri Light" panose="020F0302020204030204"/>
            </a:endParaRPr>
          </a:p>
          <a:p>
            <a:pPr marL="342900" marR="0" lvl="0" indent="-342900" algn="just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AutoNum type="arabicPeriod" startAt="4"/>
              <a:tabLst>
                <a:tab pos="45720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В случае, если торговой точкой не будут соблюдаться правила акционной выкладки, установленные ООО «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Церсанит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Трейд» на время проведения акции для ее участников, ООО "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Церсанит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Трейд"  оставляет за собой право не согласовать участие данной торговой точки в следующих аналогичных акциях. </a:t>
            </a:r>
          </a:p>
          <a:p>
            <a:pPr marL="342900" marR="0" lvl="0" indent="-342900" algn="just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AutoNum type="arabicPeriod" startAt="4"/>
              <a:tabLst>
                <a:tab pos="45720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Контроль информирования торговых точек и интернет-магазинов, подключения торговой точки к акции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размещения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POSM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и предоставления итогового фотоотчёта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возлагается на региональных торговых представителей ООО "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Церсанит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Трейд".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lang="ru-RU" sz="1400" b="1" i="1" dirty="0">
              <a:solidFill>
                <a:srgbClr val="E7E6E6">
                  <a:lumMod val="25000"/>
                </a:srgbClr>
              </a:solidFill>
              <a:latin typeface="Calibri Light" panose="020F0302020204030204"/>
            </a:endParaRPr>
          </a:p>
          <a:p>
            <a:pPr marL="0" marR="0" lvl="0" indent="0" algn="just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Рекламные материалы (баннеры для сайтов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предоставляет отдел Трейд-маркетинга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CERSANIT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 startAt="2"/>
              <a:tabLst>
                <a:tab pos="457200" algn="l"/>
              </a:tabLst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96F56-EC7D-40C1-BFA7-F5ABE2D92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50" y="177281"/>
            <a:ext cx="8840274" cy="298674"/>
          </a:xfrm>
        </p:spPr>
        <p:txBody>
          <a:bodyPr/>
          <a:lstStyle/>
          <a:p>
            <a:r>
              <a:rPr lang="ru-RU" dirty="0">
                <a:latin typeface="+mn-lt"/>
              </a:rPr>
              <a:t>Условия участия в акции для Торговой точки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1B611AC-0D12-4555-8795-07BC42B22CDA}"/>
              </a:ext>
            </a:extLst>
          </p:cNvPr>
          <p:cNvSpPr/>
          <p:nvPr/>
        </p:nvSpPr>
        <p:spPr>
          <a:xfrm>
            <a:off x="85060" y="74428"/>
            <a:ext cx="12025424" cy="670914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144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5F02397-0D81-458D-97D5-A61DC2FF24BA}"/>
              </a:ext>
            </a:extLst>
          </p:cNvPr>
          <p:cNvSpPr/>
          <p:nvPr/>
        </p:nvSpPr>
        <p:spPr>
          <a:xfrm>
            <a:off x="271538" y="475955"/>
            <a:ext cx="11425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6D73CD-3659-4636-821D-AB8B3DFE70DF}"/>
              </a:ext>
            </a:extLst>
          </p:cNvPr>
          <p:cNvSpPr txBox="1"/>
          <p:nvPr/>
        </p:nvSpPr>
        <p:spPr>
          <a:xfrm>
            <a:off x="318953" y="628233"/>
            <a:ext cx="11425162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 marR="0" lvl="0" indent="-342900" algn="just" defTabSz="3600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AutoNum type="arabicPeriod"/>
              <a:tabLst>
                <a:tab pos="7200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Интернет-магазины участвуют в акции при следующих условиях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72000" marR="0" lvl="0" indent="-182563" algn="just" defTabSz="3600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>
                <a:tab pos="7200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если продажи в интернет-канале у клиента занимают более 50% (и это отражено в карточке интернет-магазина в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CRM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SF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в пункте: Доля ТТ в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sellout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Cislink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3D, %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</a:t>
            </a:r>
          </a:p>
          <a:p>
            <a:pPr marL="72000" marR="0" lvl="0" indent="-182563" algn="just" defTabSz="3600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>
                <a:tab pos="7200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интернет-магазин являются Профи.</a:t>
            </a:r>
          </a:p>
          <a:p>
            <a:pPr marL="72000" marR="0" lvl="0" indent="0" algn="just" defTabSz="3600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>
                <a:tab pos="7200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В противном случае точка, у которой есть интернет-магазин, участвует на условиях для торговой точке, описанных в предыдущем слайде. Фотоотчет по данному интернет-магазину будет принят только при условии, что принят фотоотчет по розничному магазину.</a:t>
            </a:r>
          </a:p>
          <a:p>
            <a:pPr marL="72000" marR="0" lvl="0" algn="just" defTabSz="3600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tabLst>
                <a:tab pos="7200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2. На сайте интернет-магазина должен быть размещен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кликабельный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баннер, ведущий на весь акционный ассортимент. Макет баннера предоставляет региональный представитель ООО "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Церсанит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Трейд».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72000" marR="0" lvl="0" indent="0" algn="just" defTabSz="3600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>
                <a:tab pos="7200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На сайте товары, участвующие в акции, должны быть выделены значком «Акция», «Скидка», либо указанием старой перечеркнутой цены или % скидки (в зависимости от возможностей сайта).</a:t>
            </a:r>
          </a:p>
          <a:p>
            <a:pPr marL="72000" marR="0" lvl="0" indent="0" algn="just" defTabSz="3600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>
                <a:tab pos="72000" algn="l"/>
              </a:tabLst>
              <a:defRPr/>
            </a:pPr>
            <a:r>
              <a:rPr lang="ru-RU" sz="1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  <a:cs typeface="Calibri" panose="020F0502020204030204" pitchFamily="34" charset="0"/>
              </a:rPr>
              <a:t>3.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Для участия в акции, на сайте интернет-магазина должен быть представлен полностью весь ассортимент, участвующий в акции.</a:t>
            </a:r>
          </a:p>
          <a:p>
            <a:pPr marL="72000" marR="0" lvl="0" algn="just" defTabSz="3600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tabLst>
                <a:tab pos="7200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4.  Интернет-магазин закупает у дистрибьютора товар, участвующий в промо, по акционным ценам (см. Расчет).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72000" marR="0" lvl="0" algn="just" defTabSz="3600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tabLst>
                <a:tab pos="7200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5. Переоценка в интернет-магазине должна произойти, даже если он не успел закупить акционную продукцию у дистрибьютора по сниженной цене. Интернет-магазин не понесёт убытков от этого. Объясняется это тем, что после завершения акции интернет-магазин будет продавать данную продукцию по стандартной цене, при том, что в ходе акции закупал её со скидкой. При этом за счет акции интернет-магазин увеличивает оборачиваемость товара и повышает свой траффик.</a:t>
            </a:r>
          </a:p>
          <a:p>
            <a:pPr marL="72000" marR="0" lvl="0" algn="just" defTabSz="3600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tabLst>
                <a:tab pos="72000" algn="l"/>
              </a:tabLst>
              <a:defRPr/>
            </a:pPr>
            <a:r>
              <a:rPr lang="ru-RU" sz="1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6.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В случае, если интернет-магазины не будут соблюдаться правила акционной выкладки, установленные ООО «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Церсанит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Трейд» на время проведения акции для ее участников, ООО "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Церсанит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Трейд", ООО "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Церсанит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Трейд"  оставляет за собой право не согласовать участие данного интернет-магазина в следующих аналогичных акциях. </a:t>
            </a:r>
          </a:p>
          <a:p>
            <a:pPr marL="72000" marR="0" lvl="0" algn="just" defTabSz="3600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tabLst>
                <a:tab pos="72000" algn="l"/>
              </a:tabLst>
              <a:defRPr/>
            </a:pPr>
            <a:r>
              <a:rPr lang="ru-RU" sz="1400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7.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Контроль информирования торговых точек и интернет-магазинов, подключения торговой точки к акции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размещения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POSM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и предоставления итогового фотоотчёта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возлагается на региональных торговых представителей ООО "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Церсанит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Трейд".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354013" marR="0" lvl="0" indent="-35401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19863-B555-4733-BF85-AABECE1D2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53" y="149136"/>
            <a:ext cx="8840274" cy="298674"/>
          </a:xfrm>
        </p:spPr>
        <p:txBody>
          <a:bodyPr/>
          <a:lstStyle/>
          <a:p>
            <a:pPr algn="just"/>
            <a:r>
              <a:rPr lang="ru-RU" dirty="0">
                <a:latin typeface="+mn-lt"/>
              </a:rPr>
              <a:t>Условия участия в акции для Интернет-магазинов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158AD6D-4EFC-4215-9735-D31652C54951}"/>
              </a:ext>
            </a:extLst>
          </p:cNvPr>
          <p:cNvSpPr/>
          <p:nvPr/>
        </p:nvSpPr>
        <p:spPr>
          <a:xfrm>
            <a:off x="85060" y="74428"/>
            <a:ext cx="12025424" cy="670914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302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e5ef231-c7ae-4b6e-a285-bbeb71aba392" xsi:nil="true"/>
    <lcf76f155ced4ddcb4097134ff3c332f xmlns="a90887c7-f866-4117-a88a-dc6f9db01dc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0BE5982E1E64F4894811EF80F880BF9" ma:contentTypeVersion="16" ma:contentTypeDescription="Создание документа." ma:contentTypeScope="" ma:versionID="a711804f1f1506706914e3fd5a8a6d22">
  <xsd:schema xmlns:xsd="http://www.w3.org/2001/XMLSchema" xmlns:xs="http://www.w3.org/2001/XMLSchema" xmlns:p="http://schemas.microsoft.com/office/2006/metadata/properties" xmlns:ns2="ce5ef231-c7ae-4b6e-a285-bbeb71aba392" xmlns:ns3="a90887c7-f866-4117-a88a-dc6f9db01dcd" targetNamespace="http://schemas.microsoft.com/office/2006/metadata/properties" ma:root="true" ma:fieldsID="2408bb28656498dbf21561de978c995e" ns2:_="" ns3:_="">
    <xsd:import namespace="ce5ef231-c7ae-4b6e-a285-bbeb71aba392"/>
    <xsd:import namespace="a90887c7-f866-4117-a88a-dc6f9db01dc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5ef231-c7ae-4b6e-a285-bbeb71aba3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edf49db-ff5f-46ee-9592-a68222d3216d}" ma:internalName="TaxCatchAll" ma:showField="CatchAllData" ma:web="ce5ef231-c7ae-4b6e-a285-bbeb71aba3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0887c7-f866-4117-a88a-dc6f9db01d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adbcbb2d-9cc9-4f1e-943e-0467804ec8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06D880-74A6-4CCF-AA10-408C5DC80DCF}">
  <ds:schemaRefs>
    <ds:schemaRef ds:uri="ce5ef231-c7ae-4b6e-a285-bbeb71aba392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a90887c7-f866-4117-a88a-dc6f9db01dc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704D5E5-EFC2-42B4-85AE-527855E1BB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E4C264-EFD2-4541-9EA5-F8553DE72E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5ef231-c7ae-4b6e-a285-bbeb71aba392"/>
    <ds:schemaRef ds:uri="a90887c7-f866-4117-a88a-dc6f9db01d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10087</TotalTime>
  <Words>1065</Words>
  <Application>Microsoft Office PowerPoint</Application>
  <PresentationFormat>Широкоэкранный</PresentationFormat>
  <Paragraphs>70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Arial Nova</vt:lpstr>
      <vt:lpstr>Calibri</vt:lpstr>
      <vt:lpstr>Calibri Light</vt:lpstr>
      <vt:lpstr>Lato Light</vt:lpstr>
      <vt:lpstr>Segoe UI</vt:lpstr>
      <vt:lpstr>Wingdings</vt:lpstr>
      <vt:lpstr>Тема Office</vt:lpstr>
      <vt:lpstr>1_Тема Office</vt:lpstr>
      <vt:lpstr>ФЕДЕРАЛЬНОЕ НОВОГОДНЕЕ ПРОМО</vt:lpstr>
      <vt:lpstr>ДЕТАЛИ ПРОВЕДЕНИЯ ПРОМО</vt:lpstr>
      <vt:lpstr>ЧТО ЖДЕМ ОТ ТОЧКИ</vt:lpstr>
      <vt:lpstr>ПРАВИЛА РАЗМЕЩЕНИЯ ПОСМ</vt:lpstr>
      <vt:lpstr>Условия участия в акции для Дистрибьютора</vt:lpstr>
      <vt:lpstr>Условия участия в акции для Торговой точки</vt:lpstr>
      <vt:lpstr>Условия участия в акции для Интернет-магазинов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Tatyana Dubinskaya</dc:creator>
  <cp:lastModifiedBy>Evgeniya Rotermil</cp:lastModifiedBy>
  <cp:revision>59</cp:revision>
  <dcterms:created xsi:type="dcterms:W3CDTF">2020-04-30T14:05:53Z</dcterms:created>
  <dcterms:modified xsi:type="dcterms:W3CDTF">2022-11-29T14:23:55Z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0x01010090BE5982E1E64F4894811EF80F880BF9</vt:lpwstr>
  </property>
  <property fmtid="{D5CDD505-2E9C-101B-9397-08002B2CF9AE}" pid="3" name="MediaServiceImageTags">
    <vt:lpwstr/>
  </property>
</Properties>
</file>